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7"/>
  </p:notesMasterIdLst>
  <p:handoutMasterIdLst>
    <p:handoutMasterId r:id="rId108"/>
  </p:handoutMasterIdLst>
  <p:sldIdLst>
    <p:sldId id="263" r:id="rId2"/>
    <p:sldId id="257" r:id="rId3"/>
    <p:sldId id="288" r:id="rId4"/>
    <p:sldId id="287" r:id="rId5"/>
    <p:sldId id="289" r:id="rId6"/>
    <p:sldId id="405" r:id="rId7"/>
    <p:sldId id="285" r:id="rId8"/>
    <p:sldId id="286" r:id="rId9"/>
    <p:sldId id="294" r:id="rId10"/>
    <p:sldId id="293" r:id="rId11"/>
    <p:sldId id="406" r:id="rId12"/>
    <p:sldId id="292" r:id="rId13"/>
    <p:sldId id="291" r:id="rId14"/>
    <p:sldId id="290" r:id="rId15"/>
    <p:sldId id="407" r:id="rId16"/>
    <p:sldId id="408" r:id="rId17"/>
    <p:sldId id="295" r:id="rId18"/>
    <p:sldId id="296" r:id="rId19"/>
    <p:sldId id="297" r:id="rId20"/>
    <p:sldId id="298" r:id="rId21"/>
    <p:sldId id="305" r:id="rId22"/>
    <p:sldId id="304" r:id="rId23"/>
    <p:sldId id="303" r:id="rId24"/>
    <p:sldId id="300" r:id="rId25"/>
    <p:sldId id="306" r:id="rId26"/>
    <p:sldId id="302" r:id="rId27"/>
    <p:sldId id="307" r:id="rId28"/>
    <p:sldId id="385" r:id="rId29"/>
    <p:sldId id="308" r:id="rId30"/>
    <p:sldId id="311" r:id="rId31"/>
    <p:sldId id="312" r:id="rId32"/>
    <p:sldId id="313" r:id="rId33"/>
    <p:sldId id="309" r:id="rId34"/>
    <p:sldId id="317" r:id="rId35"/>
    <p:sldId id="315" r:id="rId36"/>
    <p:sldId id="319" r:id="rId37"/>
    <p:sldId id="324" r:id="rId38"/>
    <p:sldId id="323" r:id="rId39"/>
    <p:sldId id="322" r:id="rId40"/>
    <p:sldId id="321" r:id="rId41"/>
    <p:sldId id="320" r:id="rId42"/>
    <p:sldId id="318" r:id="rId43"/>
    <p:sldId id="325" r:id="rId44"/>
    <p:sldId id="355" r:id="rId45"/>
    <p:sldId id="316" r:id="rId46"/>
    <p:sldId id="326" r:id="rId47"/>
    <p:sldId id="328" r:id="rId48"/>
    <p:sldId id="359" r:id="rId49"/>
    <p:sldId id="357" r:id="rId50"/>
    <p:sldId id="356" r:id="rId51"/>
    <p:sldId id="354" r:id="rId52"/>
    <p:sldId id="353" r:id="rId53"/>
    <p:sldId id="352" r:id="rId54"/>
    <p:sldId id="368" r:id="rId55"/>
    <p:sldId id="366" r:id="rId56"/>
    <p:sldId id="364" r:id="rId57"/>
    <p:sldId id="363" r:id="rId58"/>
    <p:sldId id="361" r:id="rId59"/>
    <p:sldId id="360" r:id="rId60"/>
    <p:sldId id="350" r:id="rId61"/>
    <p:sldId id="349" r:id="rId62"/>
    <p:sldId id="348" r:id="rId63"/>
    <p:sldId id="347" r:id="rId64"/>
    <p:sldId id="346" r:id="rId65"/>
    <p:sldId id="344" r:id="rId66"/>
    <p:sldId id="343" r:id="rId67"/>
    <p:sldId id="342" r:id="rId68"/>
    <p:sldId id="341" r:id="rId69"/>
    <p:sldId id="340" r:id="rId70"/>
    <p:sldId id="339" r:id="rId71"/>
    <p:sldId id="338" r:id="rId72"/>
    <p:sldId id="336" r:id="rId73"/>
    <p:sldId id="334" r:id="rId74"/>
    <p:sldId id="333" r:id="rId75"/>
    <p:sldId id="332" r:id="rId76"/>
    <p:sldId id="330" r:id="rId77"/>
    <p:sldId id="331" r:id="rId78"/>
    <p:sldId id="329" r:id="rId79"/>
    <p:sldId id="327" r:id="rId80"/>
    <p:sldId id="370" r:id="rId81"/>
    <p:sldId id="386" r:id="rId82"/>
    <p:sldId id="382" r:id="rId83"/>
    <p:sldId id="310" r:id="rId84"/>
    <p:sldId id="384" r:id="rId85"/>
    <p:sldId id="314" r:id="rId86"/>
    <p:sldId id="383" r:id="rId87"/>
    <p:sldId id="381" r:id="rId88"/>
    <p:sldId id="380" r:id="rId89"/>
    <p:sldId id="379" r:id="rId90"/>
    <p:sldId id="378" r:id="rId91"/>
    <p:sldId id="377" r:id="rId92"/>
    <p:sldId id="387" r:id="rId93"/>
    <p:sldId id="376" r:id="rId94"/>
    <p:sldId id="402" r:id="rId95"/>
    <p:sldId id="400" r:id="rId96"/>
    <p:sldId id="399" r:id="rId97"/>
    <p:sldId id="391" r:id="rId98"/>
    <p:sldId id="398" r:id="rId99"/>
    <p:sldId id="396" r:id="rId100"/>
    <p:sldId id="395" r:id="rId101"/>
    <p:sldId id="394" r:id="rId102"/>
    <p:sldId id="393" r:id="rId103"/>
    <p:sldId id="401" r:id="rId104"/>
    <p:sldId id="389" r:id="rId105"/>
    <p:sldId id="403" r:id="rId106"/>
  </p:sldIdLst>
  <p:sldSz cx="9144000" cy="6858000" type="screen4x3"/>
  <p:notesSz cx="7315200" cy="9601200"/>
  <p:embeddedFontLst>
    <p:embeddedFont>
      <p:font typeface="Century Schoolbook" panose="02040604050505020304" pitchFamily="18" charset="0"/>
      <p:regular r:id="rId109"/>
      <p:bold r:id="rId110"/>
      <p:italic r:id="rId111"/>
      <p:boldItalic r:id="rId112"/>
    </p:embeddedFont>
  </p:embeddedFontLst>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AF" initials="U" lastIdx="1" clrIdx="0">
    <p:extLst>
      <p:ext uri="{19B8F6BF-5375-455C-9EA6-DF929625EA0E}">
        <p15:presenceInfo xmlns:p15="http://schemas.microsoft.com/office/powerpoint/2012/main" userId="USA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CDCDCD"/>
    <a:srgbClr val="D5D5D5"/>
    <a:srgbClr val="CFCFCF"/>
    <a:srgbClr val="D3D3D3"/>
    <a:srgbClr val="C7C7C7"/>
    <a:srgbClr val="5F5F5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9" autoAdjust="0"/>
    <p:restoredTop sz="88647" autoAdjust="0"/>
  </p:normalViewPr>
  <p:slideViewPr>
    <p:cSldViewPr>
      <p:cViewPr varScale="1">
        <p:scale>
          <a:sx n="63" d="100"/>
          <a:sy n="63" d="100"/>
        </p:scale>
        <p:origin x="1710" y="78"/>
      </p:cViewPr>
      <p:guideLst>
        <p:guide orient="horz" pos="2160"/>
        <p:guide pos="2880"/>
      </p:guideLst>
    </p:cSldViewPr>
  </p:slideViewPr>
  <p:outlineViewPr>
    <p:cViewPr>
      <p:scale>
        <a:sx n="33" d="100"/>
        <a:sy n="33" d="100"/>
      </p:scale>
      <p:origin x="0" y="-143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font" Target="fonts/font2.fntdata"/><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8-31T22:12:33.946" idx="1">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2" y="2"/>
            <a:ext cx="3170583" cy="480388"/>
          </a:xfrm>
          <a:prstGeom prst="rect">
            <a:avLst/>
          </a:prstGeom>
          <a:noFill/>
          <a:ln w="9525">
            <a:noFill/>
            <a:miter lim="800000"/>
            <a:headEnd/>
            <a:tailEnd/>
          </a:ln>
          <a:effectLst/>
        </p:spPr>
        <p:txBody>
          <a:bodyPr vert="horz" wrap="square" lIns="96908" tIns="48455" rIns="96908" bIns="48455" numCol="1" anchor="t" anchorCtr="0" compatLnSpc="1">
            <a:prstTxWarp prst="textNoShape">
              <a:avLst/>
            </a:prstTxWarp>
          </a:bodyPr>
          <a:lstStyle>
            <a:lvl1pPr defTabSz="969185">
              <a:defRPr sz="1200"/>
            </a:lvl1pPr>
          </a:lstStyle>
          <a:p>
            <a:endParaRPr lang="en-US" dirty="0"/>
          </a:p>
        </p:txBody>
      </p:sp>
      <p:sp>
        <p:nvSpPr>
          <p:cNvPr id="38915" name="Rectangle 3"/>
          <p:cNvSpPr>
            <a:spLocks noGrp="1" noChangeArrowheads="1"/>
          </p:cNvSpPr>
          <p:nvPr>
            <p:ph type="dt" sz="quarter" idx="1"/>
          </p:nvPr>
        </p:nvSpPr>
        <p:spPr bwMode="auto">
          <a:xfrm>
            <a:off x="4142963" y="2"/>
            <a:ext cx="3170583" cy="480388"/>
          </a:xfrm>
          <a:prstGeom prst="rect">
            <a:avLst/>
          </a:prstGeom>
          <a:noFill/>
          <a:ln w="9525">
            <a:noFill/>
            <a:miter lim="800000"/>
            <a:headEnd/>
            <a:tailEnd/>
          </a:ln>
          <a:effectLst/>
        </p:spPr>
        <p:txBody>
          <a:bodyPr vert="horz" wrap="square" lIns="96908" tIns="48455" rIns="96908" bIns="48455" numCol="1" anchor="t" anchorCtr="0" compatLnSpc="1">
            <a:prstTxWarp prst="textNoShape">
              <a:avLst/>
            </a:prstTxWarp>
          </a:bodyPr>
          <a:lstStyle>
            <a:lvl1pPr algn="r" defTabSz="969185">
              <a:defRPr sz="1200"/>
            </a:lvl1pPr>
          </a:lstStyle>
          <a:p>
            <a:endParaRPr lang="en-US" dirty="0"/>
          </a:p>
        </p:txBody>
      </p:sp>
      <p:sp>
        <p:nvSpPr>
          <p:cNvPr id="38916" name="Rectangle 4"/>
          <p:cNvSpPr>
            <a:spLocks noGrp="1" noChangeArrowheads="1"/>
          </p:cNvSpPr>
          <p:nvPr>
            <p:ph type="ftr" sz="quarter" idx="2"/>
          </p:nvPr>
        </p:nvSpPr>
        <p:spPr bwMode="auto">
          <a:xfrm>
            <a:off x="2" y="9119175"/>
            <a:ext cx="3170583" cy="480388"/>
          </a:xfrm>
          <a:prstGeom prst="rect">
            <a:avLst/>
          </a:prstGeom>
          <a:noFill/>
          <a:ln w="9525">
            <a:noFill/>
            <a:miter lim="800000"/>
            <a:headEnd/>
            <a:tailEnd/>
          </a:ln>
          <a:effectLst/>
        </p:spPr>
        <p:txBody>
          <a:bodyPr vert="horz" wrap="square" lIns="96908" tIns="48455" rIns="96908" bIns="48455" numCol="1" anchor="b" anchorCtr="0" compatLnSpc="1">
            <a:prstTxWarp prst="textNoShape">
              <a:avLst/>
            </a:prstTxWarp>
          </a:bodyPr>
          <a:lstStyle>
            <a:lvl1pPr defTabSz="969185">
              <a:defRPr sz="1200"/>
            </a:lvl1pPr>
          </a:lstStyle>
          <a:p>
            <a:endParaRPr lang="en-US" dirty="0"/>
          </a:p>
        </p:txBody>
      </p:sp>
      <p:sp>
        <p:nvSpPr>
          <p:cNvPr id="38917" name="Rectangle 5"/>
          <p:cNvSpPr>
            <a:spLocks noGrp="1" noChangeArrowheads="1"/>
          </p:cNvSpPr>
          <p:nvPr>
            <p:ph type="sldNum" sz="quarter" idx="3"/>
          </p:nvPr>
        </p:nvSpPr>
        <p:spPr bwMode="auto">
          <a:xfrm>
            <a:off x="4142963" y="9119175"/>
            <a:ext cx="3170583" cy="480388"/>
          </a:xfrm>
          <a:prstGeom prst="rect">
            <a:avLst/>
          </a:prstGeom>
          <a:noFill/>
          <a:ln w="9525">
            <a:noFill/>
            <a:miter lim="800000"/>
            <a:headEnd/>
            <a:tailEnd/>
          </a:ln>
          <a:effectLst/>
        </p:spPr>
        <p:txBody>
          <a:bodyPr vert="horz" wrap="square" lIns="96908" tIns="48455" rIns="96908" bIns="48455" numCol="1" anchor="b" anchorCtr="0" compatLnSpc="1">
            <a:prstTxWarp prst="textNoShape">
              <a:avLst/>
            </a:prstTxWarp>
          </a:bodyPr>
          <a:lstStyle>
            <a:lvl1pPr algn="r" defTabSz="969185">
              <a:defRPr sz="1200"/>
            </a:lvl1pPr>
          </a:lstStyle>
          <a:p>
            <a:fld id="{8879CC15-2A3C-4AF5-9144-988EFE80EF31}" type="slidenum">
              <a:rPr lang="en-US"/>
              <a:pPr/>
              <a:t>‹#›</a:t>
            </a:fld>
            <a:endParaRPr lang="en-US" dirty="0"/>
          </a:p>
        </p:txBody>
      </p:sp>
    </p:spTree>
    <p:extLst>
      <p:ext uri="{BB962C8B-B14F-4D97-AF65-F5344CB8AC3E}">
        <p14:creationId xmlns:p14="http://schemas.microsoft.com/office/powerpoint/2010/main" val="3733716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2" y="2"/>
            <a:ext cx="3170583" cy="480388"/>
          </a:xfrm>
          <a:prstGeom prst="rect">
            <a:avLst/>
          </a:prstGeom>
          <a:noFill/>
          <a:ln w="9525">
            <a:noFill/>
            <a:miter lim="800000"/>
            <a:headEnd/>
            <a:tailEnd/>
          </a:ln>
          <a:effectLst/>
        </p:spPr>
        <p:txBody>
          <a:bodyPr vert="horz" wrap="square" lIns="96908" tIns="48455" rIns="96908" bIns="48455" numCol="1" anchor="t" anchorCtr="0" compatLnSpc="1">
            <a:prstTxWarp prst="textNoShape">
              <a:avLst/>
            </a:prstTxWarp>
          </a:bodyPr>
          <a:lstStyle>
            <a:lvl1pPr defTabSz="969185">
              <a:defRPr sz="1200"/>
            </a:lvl1pPr>
          </a:lstStyle>
          <a:p>
            <a:endParaRPr lang="en-US" dirty="0"/>
          </a:p>
        </p:txBody>
      </p:sp>
      <p:sp>
        <p:nvSpPr>
          <p:cNvPr id="34819" name="Rectangle 3"/>
          <p:cNvSpPr>
            <a:spLocks noGrp="1" noChangeArrowheads="1"/>
          </p:cNvSpPr>
          <p:nvPr>
            <p:ph type="dt" idx="1"/>
          </p:nvPr>
        </p:nvSpPr>
        <p:spPr bwMode="auto">
          <a:xfrm>
            <a:off x="4142963" y="2"/>
            <a:ext cx="3170583" cy="480388"/>
          </a:xfrm>
          <a:prstGeom prst="rect">
            <a:avLst/>
          </a:prstGeom>
          <a:noFill/>
          <a:ln w="9525">
            <a:noFill/>
            <a:miter lim="800000"/>
            <a:headEnd/>
            <a:tailEnd/>
          </a:ln>
          <a:effectLst/>
        </p:spPr>
        <p:txBody>
          <a:bodyPr vert="horz" wrap="square" lIns="96908" tIns="48455" rIns="96908" bIns="48455" numCol="1" anchor="t" anchorCtr="0" compatLnSpc="1">
            <a:prstTxWarp prst="textNoShape">
              <a:avLst/>
            </a:prstTxWarp>
          </a:bodyPr>
          <a:lstStyle>
            <a:lvl1pPr algn="r" defTabSz="969185">
              <a:defRPr sz="1200"/>
            </a:lvl1pPr>
          </a:lstStyle>
          <a:p>
            <a:endParaRPr lang="en-US" dirty="0"/>
          </a:p>
        </p:txBody>
      </p:sp>
      <p:sp>
        <p:nvSpPr>
          <p:cNvPr id="3482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4821" name="Rectangle 5"/>
          <p:cNvSpPr>
            <a:spLocks noGrp="1" noChangeArrowheads="1"/>
          </p:cNvSpPr>
          <p:nvPr>
            <p:ph type="body" sz="quarter" idx="3"/>
          </p:nvPr>
        </p:nvSpPr>
        <p:spPr bwMode="auto">
          <a:xfrm>
            <a:off x="732183" y="4561226"/>
            <a:ext cx="5850834" cy="4320213"/>
          </a:xfrm>
          <a:prstGeom prst="rect">
            <a:avLst/>
          </a:prstGeom>
          <a:noFill/>
          <a:ln w="9525">
            <a:noFill/>
            <a:miter lim="800000"/>
            <a:headEnd/>
            <a:tailEnd/>
          </a:ln>
          <a:effectLst/>
        </p:spPr>
        <p:txBody>
          <a:bodyPr vert="horz" wrap="square" lIns="96908" tIns="48455" rIns="96908" bIns="4845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4822" name="Rectangle 6"/>
          <p:cNvSpPr>
            <a:spLocks noGrp="1" noChangeArrowheads="1"/>
          </p:cNvSpPr>
          <p:nvPr>
            <p:ph type="ftr" sz="quarter" idx="4"/>
          </p:nvPr>
        </p:nvSpPr>
        <p:spPr bwMode="auto">
          <a:xfrm>
            <a:off x="2" y="9119175"/>
            <a:ext cx="3170583" cy="480388"/>
          </a:xfrm>
          <a:prstGeom prst="rect">
            <a:avLst/>
          </a:prstGeom>
          <a:noFill/>
          <a:ln w="9525">
            <a:noFill/>
            <a:miter lim="800000"/>
            <a:headEnd/>
            <a:tailEnd/>
          </a:ln>
          <a:effectLst/>
        </p:spPr>
        <p:txBody>
          <a:bodyPr vert="horz" wrap="square" lIns="96908" tIns="48455" rIns="96908" bIns="48455" numCol="1" anchor="b" anchorCtr="0" compatLnSpc="1">
            <a:prstTxWarp prst="textNoShape">
              <a:avLst/>
            </a:prstTxWarp>
          </a:bodyPr>
          <a:lstStyle>
            <a:lvl1pPr defTabSz="969185">
              <a:defRPr sz="1200"/>
            </a:lvl1pPr>
          </a:lstStyle>
          <a:p>
            <a:endParaRPr lang="en-US" dirty="0"/>
          </a:p>
        </p:txBody>
      </p:sp>
      <p:sp>
        <p:nvSpPr>
          <p:cNvPr id="34823" name="Rectangle 7"/>
          <p:cNvSpPr>
            <a:spLocks noGrp="1" noChangeArrowheads="1"/>
          </p:cNvSpPr>
          <p:nvPr>
            <p:ph type="sldNum" sz="quarter" idx="5"/>
          </p:nvPr>
        </p:nvSpPr>
        <p:spPr bwMode="auto">
          <a:xfrm>
            <a:off x="4142963" y="9119175"/>
            <a:ext cx="3170583" cy="480388"/>
          </a:xfrm>
          <a:prstGeom prst="rect">
            <a:avLst/>
          </a:prstGeom>
          <a:noFill/>
          <a:ln w="9525">
            <a:noFill/>
            <a:miter lim="800000"/>
            <a:headEnd/>
            <a:tailEnd/>
          </a:ln>
          <a:effectLst/>
        </p:spPr>
        <p:txBody>
          <a:bodyPr vert="horz" wrap="square" lIns="96908" tIns="48455" rIns="96908" bIns="48455" numCol="1" anchor="b" anchorCtr="0" compatLnSpc="1">
            <a:prstTxWarp prst="textNoShape">
              <a:avLst/>
            </a:prstTxWarp>
          </a:bodyPr>
          <a:lstStyle>
            <a:lvl1pPr algn="r" defTabSz="969185">
              <a:defRPr sz="1200"/>
            </a:lvl1pPr>
          </a:lstStyle>
          <a:p>
            <a:fld id="{B7D319C0-3DA5-40BE-8E1C-BCAB5438D41B}" type="slidenum">
              <a:rPr lang="en-US"/>
              <a:pPr/>
              <a:t>‹#›</a:t>
            </a:fld>
            <a:endParaRPr lang="en-US" dirty="0"/>
          </a:p>
        </p:txBody>
      </p:sp>
    </p:spTree>
    <p:extLst>
      <p:ext uri="{BB962C8B-B14F-4D97-AF65-F5344CB8AC3E}">
        <p14:creationId xmlns:p14="http://schemas.microsoft.com/office/powerpoint/2010/main" val="57553535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319C0-3DA5-40BE-8E1C-BCAB5438D41B}" type="slidenum">
              <a:rPr lang="en-US" smtClean="0"/>
              <a:pPr/>
              <a:t>1</a:t>
            </a:fld>
            <a:endParaRPr lang="en-US" dirty="0"/>
          </a:p>
        </p:txBody>
      </p:sp>
    </p:spTree>
    <p:extLst>
      <p:ext uri="{BB962C8B-B14F-4D97-AF65-F5344CB8AC3E}">
        <p14:creationId xmlns:p14="http://schemas.microsoft.com/office/powerpoint/2010/main" val="2790245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319C0-3DA5-40BE-8E1C-BCAB5438D41B}" type="slidenum">
              <a:rPr lang="en-US" smtClean="0"/>
              <a:pPr/>
              <a:t>2</a:t>
            </a:fld>
            <a:endParaRPr lang="en-US" dirty="0"/>
          </a:p>
        </p:txBody>
      </p:sp>
    </p:spTree>
    <p:extLst>
      <p:ext uri="{BB962C8B-B14F-4D97-AF65-F5344CB8AC3E}">
        <p14:creationId xmlns:p14="http://schemas.microsoft.com/office/powerpoint/2010/main" val="1086832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319C0-3DA5-40BE-8E1C-BCAB5438D41B}" type="slidenum">
              <a:rPr lang="en-US" smtClean="0"/>
              <a:pPr/>
              <a:t>4</a:t>
            </a:fld>
            <a:endParaRPr lang="en-US" dirty="0"/>
          </a:p>
        </p:txBody>
      </p:sp>
    </p:spTree>
    <p:extLst>
      <p:ext uri="{BB962C8B-B14F-4D97-AF65-F5344CB8AC3E}">
        <p14:creationId xmlns:p14="http://schemas.microsoft.com/office/powerpoint/2010/main" val="104865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B7D319C0-3DA5-40BE-8E1C-BCAB5438D41B}" type="slidenum">
              <a:rPr lang="en-US" smtClean="0"/>
              <a:pPr/>
              <a:t>13</a:t>
            </a:fld>
            <a:endParaRPr lang="en-US" dirty="0"/>
          </a:p>
        </p:txBody>
      </p:sp>
    </p:spTree>
    <p:extLst>
      <p:ext uri="{BB962C8B-B14F-4D97-AF65-F5344CB8AC3E}">
        <p14:creationId xmlns:p14="http://schemas.microsoft.com/office/powerpoint/2010/main" val="420099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1600200"/>
            <a:ext cx="7772400" cy="11430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590800"/>
            <a:ext cx="7772400" cy="3962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4200" y="1600200"/>
            <a:ext cx="1524000" cy="5029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1600200"/>
            <a:ext cx="60198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1600200"/>
            <a:ext cx="7772400" cy="1143000"/>
          </a:xfrm>
        </p:spPr>
        <p:txBody>
          <a:bodyPr/>
          <a:lstStyle>
            <a:lvl1pPr>
              <a:defRPr sz="3600">
                <a:latin typeface="+mj-lt"/>
              </a:defRPr>
            </a:lvl1pPr>
          </a:lstStyle>
          <a:p>
            <a:r>
              <a:rPr lang="en-US" smtClean="0"/>
              <a:t>Click to edit Master title style</a:t>
            </a:r>
            <a:endParaRPr lang="en-US" dirty="0"/>
          </a:p>
        </p:txBody>
      </p:sp>
      <p:sp>
        <p:nvSpPr>
          <p:cNvPr id="3" name="Table Placeholder 2"/>
          <p:cNvSpPr>
            <a:spLocks noGrp="1"/>
          </p:cNvSpPr>
          <p:nvPr>
            <p:ph type="tbl" idx="1"/>
          </p:nvPr>
        </p:nvSpPr>
        <p:spPr>
          <a:xfrm>
            <a:off x="685800" y="2819400"/>
            <a:ext cx="7772400" cy="3810000"/>
          </a:xfrm>
        </p:spPr>
        <p:txBody>
          <a:bodyPr/>
          <a:lstStyle>
            <a:lvl1pPr>
              <a:buFont typeface="Century Schoolbook" pitchFamily="18" charset="0"/>
              <a:buChar char="►"/>
              <a:defRPr sz="3200">
                <a:latin typeface="Century Schoolbook" pitchFamily="18" charset="0"/>
              </a:defRPr>
            </a:lvl1pPr>
            <a:lvl2pPr>
              <a:buFont typeface="Arial" pitchFamily="34" charset="0"/>
              <a:buChar char="■"/>
              <a:defRPr sz="2800"/>
            </a:lvl2pPr>
            <a:lvl3pPr>
              <a:buFont typeface="Arial" pitchFamily="34" charset="0"/>
              <a:buChar char="●"/>
              <a:defRPr/>
            </a:lvl3pPr>
            <a:lvl4pPr>
              <a:defRPr/>
            </a:lvl4pPr>
          </a:lstStyle>
          <a:p>
            <a:r>
              <a:rPr lang="en-US" dirty="0" smtClean="0"/>
              <a:t>Click icon to add table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600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2819400"/>
            <a:ext cx="3810000" cy="381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2819400"/>
            <a:ext cx="3810000" cy="381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2667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667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270827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3348037"/>
            <a:ext cx="4040188" cy="3235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270827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348037"/>
            <a:ext cx="4041775" cy="3235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746791"/>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746792"/>
            <a:ext cx="5111750" cy="4832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908842"/>
            <a:ext cx="3008313" cy="364435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788025"/>
            <a:ext cx="5486400" cy="460375"/>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600200"/>
            <a:ext cx="5486400" cy="413103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6248400"/>
            <a:ext cx="5486400" cy="4572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035" name="Rectangle 11"/>
          <p:cNvSpPr>
            <a:spLocks noGrp="1" noChangeArrowheads="1"/>
          </p:cNvSpPr>
          <p:nvPr>
            <p:ph type="title"/>
          </p:nvPr>
        </p:nvSpPr>
        <p:spPr bwMode="auto">
          <a:xfrm>
            <a:off x="685800" y="15240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36" name="Rectangle 12"/>
          <p:cNvSpPr>
            <a:spLocks noGrp="1" noChangeArrowheads="1"/>
          </p:cNvSpPr>
          <p:nvPr>
            <p:ph type="body" idx="1"/>
          </p:nvPr>
        </p:nvSpPr>
        <p:spPr bwMode="auto">
          <a:xfrm>
            <a:off x="685800" y="2514600"/>
            <a:ext cx="7772400" cy="3962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smtClean="0"/>
          </a:p>
          <a:p>
            <a:pPr lvl="1"/>
            <a:endParaRPr lang="en-US" dirty="0" smtClean="0"/>
          </a:p>
          <a:p>
            <a:pPr lvl="2"/>
            <a:endParaRPr lang="en-US" dirty="0" smtClean="0"/>
          </a:p>
          <a:p>
            <a:pPr lvl="3"/>
            <a:endParaRPr lang="en-US" dirty="0"/>
          </a:p>
        </p:txBody>
      </p:sp>
      <p:sp>
        <p:nvSpPr>
          <p:cNvPr id="5" name="Rectangle 4"/>
          <p:cNvSpPr/>
          <p:nvPr userDrawn="1"/>
        </p:nvSpPr>
        <p:spPr>
          <a:xfrm>
            <a:off x="228600" y="304800"/>
            <a:ext cx="55626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7" name="Picture 13" descr="C:\Users\Ray Trygstad\Documents\Projects\ITM 588\IITlogoWhite.png"/>
          <p:cNvPicPr>
            <a:picLocks noChangeAspect="1" noChangeArrowheads="1"/>
          </p:cNvPicPr>
          <p:nvPr userDrawn="1"/>
        </p:nvPicPr>
        <p:blipFill>
          <a:blip r:embed="rId16" cstate="print"/>
          <a:srcRect/>
          <a:stretch>
            <a:fillRect/>
          </a:stretch>
        </p:blipFill>
        <p:spPr bwMode="auto">
          <a:xfrm>
            <a:off x="304800" y="228600"/>
            <a:ext cx="6172200" cy="632247"/>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0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build="p" bldLvl="3"/>
    </p:bldLst>
  </p:timing>
  <p:hf sldNum="0" hdr="0" dt="0"/>
  <p:txStyles>
    <p:titleStyle>
      <a:lvl1pPr algn="l" rtl="0" eaLnBrk="1" fontAlgn="base" hangingPunct="1">
        <a:spcBef>
          <a:spcPct val="0"/>
        </a:spcBef>
        <a:spcAft>
          <a:spcPct val="0"/>
        </a:spcAft>
        <a:defRPr sz="3600">
          <a:solidFill>
            <a:srgbClr val="5F5F5F"/>
          </a:solidFill>
          <a:latin typeface="+mj-lt"/>
          <a:ea typeface="+mj-ea"/>
          <a:cs typeface="+mj-cs"/>
        </a:defRPr>
      </a:lvl1pPr>
      <a:lvl2pPr algn="l" rtl="0" eaLnBrk="1" fontAlgn="base" hangingPunct="1">
        <a:spcBef>
          <a:spcPct val="0"/>
        </a:spcBef>
        <a:spcAft>
          <a:spcPct val="0"/>
        </a:spcAft>
        <a:defRPr sz="3200">
          <a:solidFill>
            <a:srgbClr val="5F5F5F"/>
          </a:solidFill>
          <a:latin typeface="Futura Md BT" pitchFamily="34" charset="0"/>
        </a:defRPr>
      </a:lvl2pPr>
      <a:lvl3pPr algn="l" rtl="0" eaLnBrk="1" fontAlgn="base" hangingPunct="1">
        <a:spcBef>
          <a:spcPct val="0"/>
        </a:spcBef>
        <a:spcAft>
          <a:spcPct val="0"/>
        </a:spcAft>
        <a:defRPr sz="3200">
          <a:solidFill>
            <a:srgbClr val="5F5F5F"/>
          </a:solidFill>
          <a:latin typeface="Futura Md BT" pitchFamily="34" charset="0"/>
        </a:defRPr>
      </a:lvl3pPr>
      <a:lvl4pPr algn="l" rtl="0" eaLnBrk="1" fontAlgn="base" hangingPunct="1">
        <a:spcBef>
          <a:spcPct val="0"/>
        </a:spcBef>
        <a:spcAft>
          <a:spcPct val="0"/>
        </a:spcAft>
        <a:defRPr sz="3200">
          <a:solidFill>
            <a:srgbClr val="5F5F5F"/>
          </a:solidFill>
          <a:latin typeface="Futura Md BT" pitchFamily="34" charset="0"/>
        </a:defRPr>
      </a:lvl4pPr>
      <a:lvl5pPr algn="l" rtl="0" eaLnBrk="1" fontAlgn="base" hangingPunct="1">
        <a:spcBef>
          <a:spcPct val="0"/>
        </a:spcBef>
        <a:spcAft>
          <a:spcPct val="0"/>
        </a:spcAft>
        <a:defRPr sz="3200">
          <a:solidFill>
            <a:srgbClr val="5F5F5F"/>
          </a:solidFill>
          <a:latin typeface="Futura Md BT" pitchFamily="34" charset="0"/>
        </a:defRPr>
      </a:lvl5pPr>
      <a:lvl6pPr marL="457200" algn="l" rtl="0" eaLnBrk="1" fontAlgn="base" hangingPunct="1">
        <a:spcBef>
          <a:spcPct val="0"/>
        </a:spcBef>
        <a:spcAft>
          <a:spcPct val="0"/>
        </a:spcAft>
        <a:defRPr sz="3200">
          <a:solidFill>
            <a:srgbClr val="5F5F5F"/>
          </a:solidFill>
          <a:latin typeface="Futura Md BT" pitchFamily="34" charset="0"/>
        </a:defRPr>
      </a:lvl6pPr>
      <a:lvl7pPr marL="914400" algn="l" rtl="0" eaLnBrk="1" fontAlgn="base" hangingPunct="1">
        <a:spcBef>
          <a:spcPct val="0"/>
        </a:spcBef>
        <a:spcAft>
          <a:spcPct val="0"/>
        </a:spcAft>
        <a:defRPr sz="3200">
          <a:solidFill>
            <a:srgbClr val="5F5F5F"/>
          </a:solidFill>
          <a:latin typeface="Futura Md BT" pitchFamily="34" charset="0"/>
        </a:defRPr>
      </a:lvl7pPr>
      <a:lvl8pPr marL="1371600" algn="l" rtl="0" eaLnBrk="1" fontAlgn="base" hangingPunct="1">
        <a:spcBef>
          <a:spcPct val="0"/>
        </a:spcBef>
        <a:spcAft>
          <a:spcPct val="0"/>
        </a:spcAft>
        <a:defRPr sz="3200">
          <a:solidFill>
            <a:srgbClr val="5F5F5F"/>
          </a:solidFill>
          <a:latin typeface="Futura Md BT" pitchFamily="34" charset="0"/>
        </a:defRPr>
      </a:lvl8pPr>
      <a:lvl9pPr marL="1828800" algn="l" rtl="0" eaLnBrk="1" fontAlgn="base" hangingPunct="1">
        <a:spcBef>
          <a:spcPct val="0"/>
        </a:spcBef>
        <a:spcAft>
          <a:spcPct val="0"/>
        </a:spcAft>
        <a:defRPr sz="3200">
          <a:solidFill>
            <a:srgbClr val="5F5F5F"/>
          </a:solidFill>
          <a:latin typeface="Futura Md BT" pitchFamily="34" charset="0"/>
        </a:defRPr>
      </a:lvl9pPr>
    </p:titleStyle>
    <p:bodyStyle>
      <a:lvl1pPr marL="460375" indent="-460375" algn="l" rtl="0" eaLnBrk="1" fontAlgn="base" hangingPunct="1">
        <a:spcBef>
          <a:spcPct val="20000"/>
        </a:spcBef>
        <a:spcAft>
          <a:spcPct val="0"/>
        </a:spcAft>
        <a:buFont typeface="Arial" pitchFamily="34" charset="0"/>
        <a:buChar char="►"/>
        <a:defRPr sz="3200">
          <a:solidFill>
            <a:schemeClr val="tx1"/>
          </a:solidFill>
          <a:latin typeface="+mn-lt"/>
          <a:ea typeface="+mn-ea"/>
          <a:cs typeface="+mn-cs"/>
        </a:defRPr>
      </a:lvl1pPr>
      <a:lvl2pPr marL="796925" indent="-339725" algn="l" rtl="0" eaLnBrk="1" fontAlgn="base" hangingPunct="1">
        <a:spcBef>
          <a:spcPct val="20000"/>
        </a:spcBef>
        <a:spcAft>
          <a:spcPct val="0"/>
        </a:spcAft>
        <a:buFont typeface="Arial" pitchFamily="34" charset="0"/>
        <a:buChar char="■"/>
        <a:defRPr sz="2800">
          <a:solidFill>
            <a:schemeClr val="tx1"/>
          </a:solidFill>
          <a:latin typeface="+mn-lt"/>
        </a:defRPr>
      </a:lvl2pPr>
      <a:lvl3pPr marL="1200150" indent="-285750" algn="l" rtl="0" eaLnBrk="1" fontAlgn="base" hangingPunct="1">
        <a:spcBef>
          <a:spcPct val="20000"/>
        </a:spcBef>
        <a:spcAft>
          <a:spcPct val="0"/>
        </a:spcAft>
        <a:buFont typeface="Arial" pitchFamily="34" charset="0"/>
        <a:buChar char="●"/>
        <a:defRPr sz="2400">
          <a:solidFill>
            <a:schemeClr val="tx1"/>
          </a:solidFill>
          <a:latin typeface="+mn-lt"/>
        </a:defRPr>
      </a:lvl3pPr>
      <a:lvl4pPr marL="1660525" indent="-288925"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1"/>
            <a:ext cx="7772400" cy="1447799"/>
          </a:xfrm>
        </p:spPr>
        <p:txBody>
          <a:bodyPr/>
          <a:lstStyle/>
          <a:p>
            <a:pPr algn="ctr"/>
            <a:r>
              <a:rPr lang="en-US" b="1" dirty="0" smtClean="0"/>
              <a:t>ITMD 536 Software Testing &amp; Maintenance</a:t>
            </a:r>
            <a:endParaRPr lang="en-US" b="1" dirty="0"/>
          </a:p>
        </p:txBody>
      </p:sp>
      <p:sp>
        <p:nvSpPr>
          <p:cNvPr id="3" name="Subtitle 2"/>
          <p:cNvSpPr>
            <a:spLocks noGrp="1"/>
          </p:cNvSpPr>
          <p:nvPr>
            <p:ph type="subTitle" idx="1"/>
          </p:nvPr>
        </p:nvSpPr>
        <p:spPr>
          <a:xfrm>
            <a:off x="228600" y="2971800"/>
            <a:ext cx="8686800" cy="3581400"/>
          </a:xfrm>
        </p:spPr>
        <p:txBody>
          <a:bodyPr/>
          <a:lstStyle/>
          <a:p>
            <a:r>
              <a:rPr lang="en-US" sz="4500" b="1" dirty="0" smtClean="0"/>
              <a:t>Chapter 1 and 2</a:t>
            </a:r>
            <a:br>
              <a:rPr lang="en-US" sz="4500" b="1" dirty="0" smtClean="0"/>
            </a:br>
            <a:r>
              <a:rPr lang="en-US" sz="4500" b="1" dirty="0" smtClean="0"/>
              <a:t>Maintenance Is Everybody’s Primary </a:t>
            </a:r>
            <a:r>
              <a:rPr lang="en-US" sz="4500" b="1" smtClean="0"/>
              <a:t>Business </a:t>
            </a:r>
            <a:r>
              <a:rPr lang="en-US" sz="4500" b="1" smtClean="0"/>
              <a:t>&amp;</a:t>
            </a:r>
            <a:endParaRPr lang="en-US" sz="4500" b="1" dirty="0" smtClean="0"/>
          </a:p>
          <a:p>
            <a:r>
              <a:rPr lang="en-US" sz="4500" b="1" dirty="0" smtClean="0"/>
              <a:t>Software Maintenance Overview</a:t>
            </a:r>
            <a:endParaRPr lang="en-US" sz="4500" b="1" dirty="0"/>
          </a:p>
        </p:txBody>
      </p:sp>
    </p:spTree>
    <p:extLst>
      <p:ext uri="{BB962C8B-B14F-4D97-AF65-F5344CB8AC3E}">
        <p14:creationId xmlns:p14="http://schemas.microsoft.com/office/powerpoint/2010/main" val="396161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838200"/>
          </a:xfrm>
        </p:spPr>
        <p:txBody>
          <a:bodyPr/>
          <a:lstStyle/>
          <a:p>
            <a:r>
              <a:rPr lang="en-US" b="1" dirty="0"/>
              <a:t>1.3 Maintenance Viewpoints</a:t>
            </a:r>
            <a:endParaRPr lang="en-US" dirty="0"/>
          </a:p>
        </p:txBody>
      </p:sp>
      <p:sp>
        <p:nvSpPr>
          <p:cNvPr id="3" name="Content Placeholder 2"/>
          <p:cNvSpPr>
            <a:spLocks noGrp="1"/>
          </p:cNvSpPr>
          <p:nvPr>
            <p:ph idx="1"/>
          </p:nvPr>
        </p:nvSpPr>
        <p:spPr>
          <a:xfrm>
            <a:off x="685800" y="2362200"/>
            <a:ext cx="7772400" cy="4419600"/>
          </a:xfrm>
        </p:spPr>
        <p:txBody>
          <a:bodyPr/>
          <a:lstStyle/>
          <a:p>
            <a:pPr marL="0" indent="0">
              <a:buNone/>
            </a:pPr>
            <a:r>
              <a:rPr lang="en-US" dirty="0" smtClean="0"/>
              <a:t>7. What are the primary risks?</a:t>
            </a:r>
          </a:p>
          <a:p>
            <a:pPr marL="336550" lvl="1" indent="0">
              <a:buNone/>
            </a:pPr>
            <a:r>
              <a:rPr lang="en-US" dirty="0" smtClean="0"/>
              <a:t>Unrealistic expectations for efforts done on level-of effort (LOE) basis, inadequate budgets, facility shortfalls, and no visibility into progress</a:t>
            </a:r>
          </a:p>
          <a:p>
            <a:pPr marL="0" indent="0">
              <a:buNone/>
            </a:pPr>
            <a:r>
              <a:rPr lang="en-US" dirty="0" smtClean="0"/>
              <a:t>8. How do you measure success?</a:t>
            </a:r>
          </a:p>
          <a:p>
            <a:pPr marL="336550" lvl="1" indent="0">
              <a:buNone/>
            </a:pPr>
            <a:r>
              <a:rPr lang="en-US" dirty="0" smtClean="0"/>
              <a:t>Deliver a release or version that performs at least as well as that which it replaces after modifications have been made to it</a:t>
            </a:r>
            <a:endParaRPr lang="en-US" dirty="0"/>
          </a:p>
        </p:txBody>
      </p:sp>
    </p:spTree>
    <p:extLst>
      <p:ext uri="{BB962C8B-B14F-4D97-AF65-F5344CB8AC3E}">
        <p14:creationId xmlns:p14="http://schemas.microsoft.com/office/powerpoint/2010/main" val="42069391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1143000"/>
            <a:ext cx="8382000" cy="5610225"/>
          </a:xfrm>
          <a:prstGeom prst="rect">
            <a:avLst/>
          </a:prstGeom>
        </p:spPr>
      </p:pic>
    </p:spTree>
    <p:extLst>
      <p:ext uri="{BB962C8B-B14F-4D97-AF65-F5344CB8AC3E}">
        <p14:creationId xmlns:p14="http://schemas.microsoft.com/office/powerpoint/2010/main" val="13336788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1295400"/>
            <a:ext cx="8382000" cy="5448300"/>
          </a:xfrm>
          <a:prstGeom prst="rect">
            <a:avLst/>
          </a:prstGeom>
        </p:spPr>
      </p:pic>
    </p:spTree>
    <p:extLst>
      <p:ext uri="{BB962C8B-B14F-4D97-AF65-F5344CB8AC3E}">
        <p14:creationId xmlns:p14="http://schemas.microsoft.com/office/powerpoint/2010/main" val="28620851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1066800"/>
            <a:ext cx="8686800" cy="5629275"/>
          </a:xfrm>
          <a:prstGeom prst="rect">
            <a:avLst/>
          </a:prstGeom>
        </p:spPr>
      </p:pic>
    </p:spTree>
    <p:extLst>
      <p:ext uri="{BB962C8B-B14F-4D97-AF65-F5344CB8AC3E}">
        <p14:creationId xmlns:p14="http://schemas.microsoft.com/office/powerpoint/2010/main" val="16849645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1219200"/>
            <a:ext cx="8686800" cy="5543550"/>
          </a:xfrm>
          <a:prstGeom prst="rect">
            <a:avLst/>
          </a:prstGeom>
        </p:spPr>
      </p:pic>
    </p:spTree>
    <p:extLst>
      <p:ext uri="{BB962C8B-B14F-4D97-AF65-F5344CB8AC3E}">
        <p14:creationId xmlns:p14="http://schemas.microsoft.com/office/powerpoint/2010/main" val="3210284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1143000"/>
            <a:ext cx="8763000" cy="5610225"/>
          </a:xfrm>
          <a:prstGeom prst="rect">
            <a:avLst/>
          </a:prstGeom>
        </p:spPr>
      </p:pic>
    </p:spTree>
    <p:extLst>
      <p:ext uri="{BB962C8B-B14F-4D97-AF65-F5344CB8AC3E}">
        <p14:creationId xmlns:p14="http://schemas.microsoft.com/office/powerpoint/2010/main" val="10839108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066800"/>
            <a:ext cx="8839200" cy="5648325"/>
          </a:xfrm>
          <a:prstGeom prst="rect">
            <a:avLst/>
          </a:prstGeom>
        </p:spPr>
      </p:pic>
    </p:spTree>
    <p:extLst>
      <p:ext uri="{BB962C8B-B14F-4D97-AF65-F5344CB8AC3E}">
        <p14:creationId xmlns:p14="http://schemas.microsoft.com/office/powerpoint/2010/main" val="3823797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0"/>
            <a:ext cx="8915400" cy="838200"/>
          </a:xfrm>
        </p:spPr>
        <p:txBody>
          <a:bodyPr/>
          <a:lstStyle/>
          <a:p>
            <a:r>
              <a:rPr lang="en-US" b="1" dirty="0" smtClean="0"/>
              <a:t>1.3.1 Product-user needs Requirements </a:t>
            </a:r>
            <a:endParaRPr lang="en-US" dirty="0"/>
          </a:p>
        </p:txBody>
      </p:sp>
      <p:sp>
        <p:nvSpPr>
          <p:cNvPr id="3" name="Content Placeholder 2"/>
          <p:cNvSpPr>
            <a:spLocks noGrp="1"/>
          </p:cNvSpPr>
          <p:nvPr>
            <p:ph idx="1"/>
          </p:nvPr>
        </p:nvSpPr>
        <p:spPr>
          <a:xfrm>
            <a:off x="76200" y="2362200"/>
            <a:ext cx="8915400" cy="4343400"/>
          </a:xfrm>
        </p:spPr>
        <p:txBody>
          <a:bodyPr/>
          <a:lstStyle/>
          <a:p>
            <a:r>
              <a:rPr lang="en-US" dirty="0" smtClean="0"/>
              <a:t>Enhancements (new features and functionality) and repairs (bug fixes)</a:t>
            </a:r>
          </a:p>
          <a:p>
            <a:r>
              <a:rPr lang="en-US" dirty="0" smtClean="0"/>
              <a:t>Good architecture is emphasized  </a:t>
            </a:r>
          </a:p>
          <a:p>
            <a:r>
              <a:rPr lang="en-US" dirty="0" smtClean="0"/>
              <a:t>Over 60 to 70 % of maintenance work revolves around software testing</a:t>
            </a:r>
          </a:p>
          <a:p>
            <a:r>
              <a:rPr lang="en-US" dirty="0" smtClean="0"/>
              <a:t>Regression testing is used to for maintenance to follow the local/national rules, regulations and laws </a:t>
            </a:r>
            <a:endParaRPr lang="en-US" dirty="0"/>
          </a:p>
        </p:txBody>
      </p:sp>
    </p:spTree>
    <p:extLst>
      <p:ext uri="{BB962C8B-B14F-4D97-AF65-F5344CB8AC3E}">
        <p14:creationId xmlns:p14="http://schemas.microsoft.com/office/powerpoint/2010/main" val="286074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95400"/>
            <a:ext cx="8305800" cy="609600"/>
          </a:xfrm>
        </p:spPr>
        <p:txBody>
          <a:bodyPr/>
          <a:lstStyle/>
          <a:p>
            <a:r>
              <a:rPr lang="en-US" b="1" dirty="0" smtClean="0"/>
              <a:t>Four views of Software </a:t>
            </a:r>
            <a:r>
              <a:rPr lang="en-US" b="1" dirty="0"/>
              <a:t>Maintenance</a:t>
            </a:r>
            <a:endParaRPr lang="en-US" dirty="0"/>
          </a:p>
        </p:txBody>
      </p:sp>
      <p:pic>
        <p:nvPicPr>
          <p:cNvPr id="4" name="Content Placeholder 3"/>
          <p:cNvPicPr>
            <a:picLocks noGrp="1" noChangeAspect="1"/>
          </p:cNvPicPr>
          <p:nvPr>
            <p:ph idx="1"/>
          </p:nvPr>
        </p:nvPicPr>
        <p:blipFill>
          <a:blip r:embed="rId2"/>
          <a:stretch>
            <a:fillRect/>
          </a:stretch>
        </p:blipFill>
        <p:spPr>
          <a:xfrm>
            <a:off x="152400" y="1905000"/>
            <a:ext cx="8839200" cy="4916973"/>
          </a:xfrm>
          <a:prstGeom prst="rect">
            <a:avLst/>
          </a:prstGeom>
        </p:spPr>
      </p:pic>
    </p:spTree>
    <p:extLst>
      <p:ext uri="{BB962C8B-B14F-4D97-AF65-F5344CB8AC3E}">
        <p14:creationId xmlns:p14="http://schemas.microsoft.com/office/powerpoint/2010/main" val="1555502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1371600"/>
          </a:xfrm>
        </p:spPr>
        <p:txBody>
          <a:bodyPr/>
          <a:lstStyle/>
          <a:p>
            <a:r>
              <a:rPr lang="en-US" b="1" dirty="0"/>
              <a:t>1.3.2 Process-Evolution and Change Management</a:t>
            </a:r>
          </a:p>
        </p:txBody>
      </p:sp>
      <p:sp>
        <p:nvSpPr>
          <p:cNvPr id="3" name="Content Placeholder 2"/>
          <p:cNvSpPr>
            <a:spLocks noGrp="1"/>
          </p:cNvSpPr>
          <p:nvPr>
            <p:ph idx="1"/>
          </p:nvPr>
        </p:nvSpPr>
        <p:spPr>
          <a:xfrm>
            <a:off x="457200" y="2971800"/>
            <a:ext cx="8001000" cy="3657600"/>
          </a:xfrm>
        </p:spPr>
        <p:txBody>
          <a:bodyPr/>
          <a:lstStyle/>
          <a:p>
            <a:pPr marL="0" indent="0">
              <a:buNone/>
            </a:pPr>
            <a:r>
              <a:rPr lang="en-US" dirty="0" smtClean="0"/>
              <a:t>Software life cycle starts with conceptual of a product and ends with its retirement. The product is developed based on requirements and is architected and designed with change in mind. </a:t>
            </a:r>
          </a:p>
          <a:p>
            <a:pPr marL="0" indent="0">
              <a:buNone/>
            </a:pPr>
            <a:r>
              <a:rPr lang="en-US" dirty="0" smtClean="0"/>
              <a:t>Documentation is required for change management. </a:t>
            </a:r>
            <a:endParaRPr lang="en-US" dirty="0"/>
          </a:p>
        </p:txBody>
      </p:sp>
    </p:spTree>
    <p:extLst>
      <p:ext uri="{BB962C8B-B14F-4D97-AF65-F5344CB8AC3E}">
        <p14:creationId xmlns:p14="http://schemas.microsoft.com/office/powerpoint/2010/main" val="2868463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1295400"/>
          </a:xfrm>
        </p:spPr>
        <p:txBody>
          <a:bodyPr/>
          <a:lstStyle/>
          <a:p>
            <a:r>
              <a:rPr lang="en-US" b="1" dirty="0"/>
              <a:t>1.3.2 Process-Evolution and Change Management</a:t>
            </a:r>
            <a:endParaRPr lang="en-US" dirty="0"/>
          </a:p>
        </p:txBody>
      </p:sp>
      <p:sp>
        <p:nvSpPr>
          <p:cNvPr id="3" name="Content Placeholder 2"/>
          <p:cNvSpPr>
            <a:spLocks noGrp="1"/>
          </p:cNvSpPr>
          <p:nvPr>
            <p:ph idx="1"/>
          </p:nvPr>
        </p:nvSpPr>
        <p:spPr>
          <a:xfrm>
            <a:off x="685800" y="2819400"/>
            <a:ext cx="7772400" cy="3733800"/>
          </a:xfrm>
        </p:spPr>
        <p:txBody>
          <a:bodyPr/>
          <a:lstStyle/>
          <a:p>
            <a:pPr marL="0" indent="0">
              <a:buNone/>
            </a:pPr>
            <a:r>
              <a:rPr lang="en-US" dirty="0" smtClean="0"/>
              <a:t>Capability Maturity Model Integration (CMMI) provide adequate structure for implementing a responsive process framework and improvement program.</a:t>
            </a:r>
          </a:p>
          <a:p>
            <a:pPr marL="0" indent="0">
              <a:buNone/>
            </a:pPr>
            <a:endParaRPr lang="en-US" dirty="0"/>
          </a:p>
        </p:txBody>
      </p:sp>
    </p:spTree>
    <p:extLst>
      <p:ext uri="{BB962C8B-B14F-4D97-AF65-F5344CB8AC3E}">
        <p14:creationId xmlns:p14="http://schemas.microsoft.com/office/powerpoint/2010/main" val="771445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838200"/>
          </a:xfrm>
        </p:spPr>
        <p:txBody>
          <a:bodyPr/>
          <a:lstStyle/>
          <a:p>
            <a:r>
              <a:rPr lang="en-US" b="1" dirty="0" smtClean="0"/>
              <a:t>1.3.3 People – Workforce Needs</a:t>
            </a:r>
            <a:endParaRPr lang="en-US" dirty="0"/>
          </a:p>
        </p:txBody>
      </p:sp>
      <p:sp>
        <p:nvSpPr>
          <p:cNvPr id="3" name="Content Placeholder 2"/>
          <p:cNvSpPr>
            <a:spLocks noGrp="1"/>
          </p:cNvSpPr>
          <p:nvPr>
            <p:ph idx="1"/>
          </p:nvPr>
        </p:nvSpPr>
        <p:spPr>
          <a:xfrm>
            <a:off x="685800" y="2362200"/>
            <a:ext cx="7772400" cy="4343400"/>
          </a:xfrm>
        </p:spPr>
        <p:txBody>
          <a:bodyPr/>
          <a:lstStyle/>
          <a:p>
            <a:pPr marL="0" indent="0">
              <a:buNone/>
            </a:pPr>
            <a:r>
              <a:rPr lang="en-US" dirty="0" smtClean="0"/>
              <a:t>Most experienced person should be assigned for the maintenance tasks.</a:t>
            </a:r>
          </a:p>
          <a:p>
            <a:pPr marL="514350" indent="-514350">
              <a:buFont typeface="+mj-lt"/>
              <a:buAutoNum type="arabicPeriod"/>
            </a:pPr>
            <a:r>
              <a:rPr lang="en-US" dirty="0" smtClean="0"/>
              <a:t>Formulating requirements</a:t>
            </a:r>
          </a:p>
          <a:p>
            <a:pPr marL="514350" indent="-514350">
              <a:buFont typeface="+mj-lt"/>
              <a:buAutoNum type="arabicPeriod"/>
            </a:pPr>
            <a:r>
              <a:rPr lang="en-US" dirty="0" smtClean="0"/>
              <a:t>Development work is more challenging than maintenance</a:t>
            </a:r>
          </a:p>
          <a:p>
            <a:pPr marL="514350" indent="-514350">
              <a:buFont typeface="+mj-lt"/>
              <a:buAutoNum type="arabicPeriod"/>
            </a:pPr>
            <a:r>
              <a:rPr lang="en-US" dirty="0" smtClean="0"/>
              <a:t>Pay, prestige and rewards </a:t>
            </a:r>
          </a:p>
          <a:p>
            <a:pPr marL="514350" indent="-514350">
              <a:buFont typeface="+mj-lt"/>
              <a:buAutoNum type="arabicPeriod"/>
            </a:pPr>
            <a:r>
              <a:rPr lang="en-US" dirty="0" smtClean="0"/>
              <a:t>Easy to recruit and retain developers than maintainers </a:t>
            </a:r>
          </a:p>
          <a:p>
            <a:pPr marL="0" indent="0">
              <a:buNone/>
            </a:pPr>
            <a:endParaRPr lang="en-US" dirty="0"/>
          </a:p>
        </p:txBody>
      </p:sp>
    </p:spTree>
    <p:extLst>
      <p:ext uri="{BB962C8B-B14F-4D97-AF65-F5344CB8AC3E}">
        <p14:creationId xmlns:p14="http://schemas.microsoft.com/office/powerpoint/2010/main" val="3451898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0"/>
            <a:ext cx="8763000" cy="609600"/>
          </a:xfrm>
        </p:spPr>
        <p:txBody>
          <a:bodyPr/>
          <a:lstStyle/>
          <a:p>
            <a:r>
              <a:rPr lang="en-US" b="1" dirty="0" smtClean="0"/>
              <a:t>1.3.4 Project deadlines &amp; Management</a:t>
            </a:r>
            <a:endParaRPr lang="en-US" dirty="0"/>
          </a:p>
        </p:txBody>
      </p:sp>
      <p:sp>
        <p:nvSpPr>
          <p:cNvPr id="3" name="Content Placeholder 2"/>
          <p:cNvSpPr>
            <a:spLocks noGrp="1"/>
          </p:cNvSpPr>
          <p:nvPr>
            <p:ph idx="1"/>
          </p:nvPr>
        </p:nvSpPr>
        <p:spPr>
          <a:xfrm>
            <a:off x="152400" y="2133600"/>
            <a:ext cx="8839200" cy="4648200"/>
          </a:xfrm>
        </p:spPr>
        <p:txBody>
          <a:bodyPr/>
          <a:lstStyle/>
          <a:p>
            <a:pPr marL="514350" indent="-514350">
              <a:buAutoNum type="arabicPeriod"/>
            </a:pPr>
            <a:r>
              <a:rPr lang="en-US" dirty="0" smtClean="0"/>
              <a:t>Primary purpose – User req - defects</a:t>
            </a:r>
          </a:p>
          <a:p>
            <a:pPr marL="514350" indent="-514350">
              <a:buAutoNum type="arabicPeriod"/>
            </a:pPr>
            <a:r>
              <a:rPr lang="en-US" dirty="0" smtClean="0"/>
              <a:t>Basis – Tech req – Software Change req</a:t>
            </a:r>
          </a:p>
          <a:p>
            <a:pPr marL="514350" indent="-514350">
              <a:buAutoNum type="arabicPeriod"/>
            </a:pPr>
            <a:r>
              <a:rPr lang="en-US" dirty="0" smtClean="0"/>
              <a:t>Schedule – satisfy req – SCR batched</a:t>
            </a:r>
          </a:p>
          <a:p>
            <a:pPr marL="514350" indent="-514350">
              <a:buAutoNum type="arabicPeriod"/>
            </a:pPr>
            <a:r>
              <a:rPr lang="en-US" dirty="0" smtClean="0"/>
              <a:t>Effort – satisfy req – level of effort (LOE)</a:t>
            </a:r>
          </a:p>
          <a:p>
            <a:pPr marL="514350" indent="-514350">
              <a:buAutoNum type="arabicPeriod"/>
            </a:pPr>
            <a:r>
              <a:rPr lang="en-US" dirty="0" smtClean="0"/>
              <a:t>Primary activities –</a:t>
            </a:r>
            <a:r>
              <a:rPr lang="en-US" dirty="0"/>
              <a:t> </a:t>
            </a:r>
            <a:r>
              <a:rPr lang="en-US" dirty="0" smtClean="0"/>
              <a:t>40/30/30% – 25/20/55%</a:t>
            </a:r>
          </a:p>
          <a:p>
            <a:pPr marL="514350" indent="-514350">
              <a:buAutoNum type="arabicPeriod"/>
            </a:pPr>
            <a:r>
              <a:rPr lang="en-US" dirty="0" smtClean="0"/>
              <a:t>Work tasks – doc, CM, QM, PM –PM&amp;UAT</a:t>
            </a:r>
          </a:p>
          <a:p>
            <a:pPr marL="514350" indent="-514350">
              <a:buAutoNum type="arabicPeriod"/>
            </a:pPr>
            <a:r>
              <a:rPr lang="en-US" dirty="0" smtClean="0"/>
              <a:t>Product – ISS documentation – schedule</a:t>
            </a:r>
          </a:p>
          <a:p>
            <a:pPr marL="514350" indent="-514350">
              <a:buAutoNum type="arabicPeriod"/>
            </a:pPr>
            <a:r>
              <a:rPr lang="en-US" dirty="0" smtClean="0"/>
              <a:t>Management techniques – WBS – Metrics </a:t>
            </a:r>
          </a:p>
          <a:p>
            <a:pPr marL="514350" indent="-514350">
              <a:buAutoNum type="arabicPeriod"/>
            </a:pPr>
            <a:endParaRPr lang="en-US" dirty="0"/>
          </a:p>
        </p:txBody>
      </p:sp>
    </p:spTree>
    <p:extLst>
      <p:ext uri="{BB962C8B-B14F-4D97-AF65-F5344CB8AC3E}">
        <p14:creationId xmlns:p14="http://schemas.microsoft.com/office/powerpoint/2010/main" val="758519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838200"/>
          </a:xfrm>
        </p:spPr>
        <p:txBody>
          <a:bodyPr/>
          <a:lstStyle/>
          <a:p>
            <a:r>
              <a:rPr lang="en-US" b="1" dirty="0"/>
              <a:t>Software Maintenance</a:t>
            </a:r>
            <a:endParaRPr lang="en-US" dirty="0"/>
          </a:p>
        </p:txBody>
      </p:sp>
      <p:sp>
        <p:nvSpPr>
          <p:cNvPr id="3" name="Content Placeholder 2"/>
          <p:cNvSpPr>
            <a:spLocks noGrp="1"/>
          </p:cNvSpPr>
          <p:nvPr>
            <p:ph idx="1"/>
          </p:nvPr>
        </p:nvSpPr>
        <p:spPr>
          <a:xfrm>
            <a:off x="685800" y="2362200"/>
            <a:ext cx="7772400" cy="4191000"/>
          </a:xfrm>
        </p:spPr>
        <p:txBody>
          <a:bodyPr/>
          <a:lstStyle/>
          <a:p>
            <a:r>
              <a:rPr lang="en-US" dirty="0" smtClean="0"/>
              <a:t>Make sure that testability is designed into products during development because of its impact during software maintenance.</a:t>
            </a:r>
          </a:p>
          <a:p>
            <a:r>
              <a:rPr lang="en-US" dirty="0" smtClean="0"/>
              <a:t>Ensure that your process infrastructure is expanded to include unique maintenance practices.</a:t>
            </a:r>
            <a:endParaRPr lang="en-US" dirty="0"/>
          </a:p>
        </p:txBody>
      </p:sp>
    </p:spTree>
    <p:extLst>
      <p:ext uri="{BB962C8B-B14F-4D97-AF65-F5344CB8AC3E}">
        <p14:creationId xmlns:p14="http://schemas.microsoft.com/office/powerpoint/2010/main" val="981038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533400"/>
          </a:xfrm>
        </p:spPr>
        <p:txBody>
          <a:bodyPr/>
          <a:lstStyle/>
          <a:p>
            <a:r>
              <a:rPr lang="en-US" b="1" dirty="0"/>
              <a:t>Software Maintenance</a:t>
            </a:r>
            <a:endParaRPr lang="en-US" dirty="0"/>
          </a:p>
        </p:txBody>
      </p:sp>
      <p:sp>
        <p:nvSpPr>
          <p:cNvPr id="3" name="Content Placeholder 2"/>
          <p:cNvSpPr>
            <a:spLocks noGrp="1"/>
          </p:cNvSpPr>
          <p:nvPr>
            <p:ph idx="1"/>
          </p:nvPr>
        </p:nvSpPr>
        <p:spPr>
          <a:xfrm>
            <a:off x="304800" y="2057400"/>
            <a:ext cx="8458200" cy="4648200"/>
          </a:xfrm>
        </p:spPr>
        <p:txBody>
          <a:bodyPr/>
          <a:lstStyle/>
          <a:p>
            <a:r>
              <a:rPr lang="en-US" dirty="0" smtClean="0"/>
              <a:t>Software maintenance is labor intensive, with the majority of costs arising form programmers’ salaries. </a:t>
            </a:r>
          </a:p>
          <a:p>
            <a:r>
              <a:rPr lang="en-US" dirty="0" smtClean="0"/>
              <a:t>Software under maintenance production system failures occur randomly, and user requests come in on an irregular basis. Without agreed-upon and mature queue-management mechanisms supported by detailed service-level agreement. (SLAs).</a:t>
            </a:r>
            <a:endParaRPr lang="en-US" dirty="0"/>
          </a:p>
        </p:txBody>
      </p:sp>
    </p:spTree>
    <p:extLst>
      <p:ext uri="{BB962C8B-B14F-4D97-AF65-F5344CB8AC3E}">
        <p14:creationId xmlns:p14="http://schemas.microsoft.com/office/powerpoint/2010/main" val="2260680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Maintenance Issues</a:t>
            </a:r>
            <a:endParaRPr lang="en-US" dirty="0"/>
          </a:p>
        </p:txBody>
      </p:sp>
      <p:sp>
        <p:nvSpPr>
          <p:cNvPr id="3" name="Content Placeholder 2"/>
          <p:cNvSpPr>
            <a:spLocks noGrp="1"/>
          </p:cNvSpPr>
          <p:nvPr>
            <p:ph idx="1"/>
          </p:nvPr>
        </p:nvSpPr>
        <p:spPr/>
        <p:txBody>
          <a:bodyPr/>
          <a:lstStyle/>
          <a:p>
            <a:pPr marL="0" indent="0">
              <a:buNone/>
            </a:pPr>
            <a:r>
              <a:rPr lang="en-US" dirty="0" smtClean="0"/>
              <a:t>There are three different maintenance problems:</a:t>
            </a:r>
          </a:p>
          <a:p>
            <a:pPr marL="0" indent="0">
              <a:buNone/>
            </a:pPr>
            <a:r>
              <a:rPr lang="en-US" dirty="0" smtClean="0"/>
              <a:t>1. Problems of alignment with the organization’s objectives,</a:t>
            </a:r>
          </a:p>
          <a:p>
            <a:pPr marL="0" indent="0">
              <a:buNone/>
            </a:pPr>
            <a:r>
              <a:rPr lang="en-US" dirty="0" smtClean="0"/>
              <a:t>2. Process problems, and</a:t>
            </a:r>
          </a:p>
          <a:p>
            <a:pPr marL="0" indent="0">
              <a:buNone/>
            </a:pPr>
            <a:r>
              <a:rPr lang="en-US" dirty="0" smtClean="0"/>
              <a:t>3. Technical problems. </a:t>
            </a:r>
            <a:endParaRPr lang="en-US" dirty="0"/>
          </a:p>
        </p:txBody>
      </p:sp>
    </p:spTree>
    <p:extLst>
      <p:ext uri="{BB962C8B-B14F-4D97-AF65-F5344CB8AC3E}">
        <p14:creationId xmlns:p14="http://schemas.microsoft.com/office/powerpoint/2010/main" val="2545001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533400"/>
          </a:xfrm>
        </p:spPr>
        <p:txBody>
          <a:bodyPr/>
          <a:lstStyle/>
          <a:p>
            <a:pPr algn="ctr"/>
            <a:r>
              <a:rPr lang="en-US" b="1" dirty="0" smtClean="0"/>
              <a:t>Objectives</a:t>
            </a:r>
            <a:endParaRPr lang="en-US" b="1" dirty="0"/>
          </a:p>
        </p:txBody>
      </p:sp>
      <p:sp>
        <p:nvSpPr>
          <p:cNvPr id="3" name="Content Placeholder 2"/>
          <p:cNvSpPr>
            <a:spLocks noGrp="1"/>
          </p:cNvSpPr>
          <p:nvPr>
            <p:ph idx="1"/>
          </p:nvPr>
        </p:nvSpPr>
        <p:spPr>
          <a:xfrm>
            <a:off x="685800" y="2057400"/>
            <a:ext cx="8077200" cy="4572000"/>
          </a:xfrm>
        </p:spPr>
        <p:txBody>
          <a:bodyPr/>
          <a:lstStyle/>
          <a:p>
            <a:r>
              <a:rPr lang="en-US" dirty="0" smtClean="0"/>
              <a:t>What is Software Maintenance?</a:t>
            </a:r>
          </a:p>
          <a:p>
            <a:r>
              <a:rPr lang="en-US" dirty="0" smtClean="0"/>
              <a:t>Who does software maintenance?</a:t>
            </a:r>
          </a:p>
          <a:p>
            <a:r>
              <a:rPr lang="en-US" dirty="0" smtClean="0"/>
              <a:t>How can you transition from development to maintenance mode?</a:t>
            </a:r>
          </a:p>
          <a:p>
            <a:r>
              <a:rPr lang="en-US" dirty="0" smtClean="0"/>
              <a:t>What is required to do emergency fixes?</a:t>
            </a:r>
          </a:p>
          <a:p>
            <a:r>
              <a:rPr lang="en-US" dirty="0" smtClean="0"/>
              <a:t>How do you structure effective regression testing?</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Maintenance Issues</a:t>
            </a:r>
            <a:endParaRPr lang="en-US" dirty="0"/>
          </a:p>
        </p:txBody>
      </p:sp>
      <p:sp>
        <p:nvSpPr>
          <p:cNvPr id="3" name="Content Placeholder 2"/>
          <p:cNvSpPr>
            <a:spLocks noGrp="1"/>
          </p:cNvSpPr>
          <p:nvPr>
            <p:ph idx="1"/>
          </p:nvPr>
        </p:nvSpPr>
        <p:spPr/>
        <p:txBody>
          <a:bodyPr/>
          <a:lstStyle/>
          <a:p>
            <a:pPr marL="0" indent="0">
              <a:buNone/>
            </a:pPr>
            <a:r>
              <a:rPr lang="en-US" dirty="0" smtClean="0"/>
              <a:t>Other maintenance problems are:</a:t>
            </a:r>
          </a:p>
          <a:p>
            <a:pPr marL="514350" indent="-514350">
              <a:buFont typeface="+mj-lt"/>
              <a:buAutoNum type="arabicPeriod"/>
            </a:pPr>
            <a:r>
              <a:rPr lang="en-US" dirty="0" smtClean="0"/>
              <a:t>Poor traceability to the processes and products that created the software</a:t>
            </a:r>
          </a:p>
          <a:p>
            <a:pPr marL="514350" indent="-514350">
              <a:buFont typeface="+mj-lt"/>
              <a:buAutoNum type="arabicPeriod"/>
            </a:pPr>
            <a:r>
              <a:rPr lang="en-US" dirty="0" smtClean="0"/>
              <a:t>Changes rarely documented</a:t>
            </a:r>
          </a:p>
          <a:p>
            <a:pPr marL="514350" indent="-514350">
              <a:buFont typeface="+mj-lt"/>
              <a:buAutoNum type="arabicPeriod"/>
            </a:pPr>
            <a:r>
              <a:rPr lang="en-US" dirty="0" smtClean="0"/>
              <a:t>Difficulty of change management and monitoring </a:t>
            </a:r>
          </a:p>
          <a:p>
            <a:pPr marL="514350" indent="-514350">
              <a:buFont typeface="+mj-lt"/>
              <a:buAutoNum type="arabicPeriod"/>
            </a:pPr>
            <a:r>
              <a:rPr lang="en-US" dirty="0" smtClean="0"/>
              <a:t>Ripple effects of software changes</a:t>
            </a:r>
            <a:endParaRPr lang="en-US" dirty="0"/>
          </a:p>
        </p:txBody>
      </p:sp>
    </p:spTree>
    <p:extLst>
      <p:ext uri="{BB962C8B-B14F-4D97-AF65-F5344CB8AC3E}">
        <p14:creationId xmlns:p14="http://schemas.microsoft.com/office/powerpoint/2010/main" val="44056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Maintenance Issues</a:t>
            </a:r>
            <a:endParaRPr lang="en-US" dirty="0"/>
          </a:p>
        </p:txBody>
      </p:sp>
      <p:sp>
        <p:nvSpPr>
          <p:cNvPr id="3" name="Content Placeholder 2"/>
          <p:cNvSpPr>
            <a:spLocks noGrp="1"/>
          </p:cNvSpPr>
          <p:nvPr>
            <p:ph idx="1"/>
          </p:nvPr>
        </p:nvSpPr>
        <p:spPr>
          <a:xfrm>
            <a:off x="533400" y="2514600"/>
            <a:ext cx="7924800" cy="3962400"/>
          </a:xfrm>
        </p:spPr>
        <p:txBody>
          <a:bodyPr/>
          <a:lstStyle/>
          <a:p>
            <a:pPr marL="0" indent="0">
              <a:buNone/>
            </a:pPr>
            <a:r>
              <a:rPr lang="en-US" dirty="0" smtClean="0"/>
              <a:t>Technical Maintenance problems:</a:t>
            </a:r>
          </a:p>
          <a:p>
            <a:pPr marL="514350" indent="-514350">
              <a:buFont typeface="+mj-lt"/>
              <a:buAutoNum type="arabicPeriod"/>
            </a:pPr>
            <a:r>
              <a:rPr lang="en-US" dirty="0" smtClean="0"/>
              <a:t>Inadequate testing techniques</a:t>
            </a:r>
          </a:p>
          <a:p>
            <a:pPr marL="514350" indent="-514350">
              <a:buFont typeface="+mj-lt"/>
              <a:buAutoNum type="arabicPeriod"/>
            </a:pPr>
            <a:r>
              <a:rPr lang="en-US" dirty="0" smtClean="0"/>
              <a:t>Little methodology, few standards, procedures and tools specific to maintenance</a:t>
            </a:r>
          </a:p>
          <a:p>
            <a:pPr marL="514350" indent="-514350">
              <a:buFont typeface="+mj-lt"/>
              <a:buAutoNum type="arabicPeriod"/>
            </a:pPr>
            <a:r>
              <a:rPr lang="en-US" dirty="0" smtClean="0"/>
              <a:t>Source code in existing software complex and unstructured</a:t>
            </a:r>
          </a:p>
          <a:p>
            <a:endParaRPr lang="en-US" dirty="0"/>
          </a:p>
        </p:txBody>
      </p:sp>
    </p:spTree>
    <p:extLst>
      <p:ext uri="{BB962C8B-B14F-4D97-AF65-F5344CB8AC3E}">
        <p14:creationId xmlns:p14="http://schemas.microsoft.com/office/powerpoint/2010/main" val="370813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Maintenance Issues</a:t>
            </a:r>
            <a:endParaRPr lang="en-US" dirty="0"/>
          </a:p>
        </p:txBody>
      </p:sp>
      <p:sp>
        <p:nvSpPr>
          <p:cNvPr id="3" name="Content Placeholder 2"/>
          <p:cNvSpPr>
            <a:spLocks noGrp="1"/>
          </p:cNvSpPr>
          <p:nvPr>
            <p:ph idx="1"/>
          </p:nvPr>
        </p:nvSpPr>
        <p:spPr>
          <a:xfrm>
            <a:off x="381000" y="2514600"/>
            <a:ext cx="8458200" cy="3962400"/>
          </a:xfrm>
        </p:spPr>
        <p:txBody>
          <a:bodyPr/>
          <a:lstStyle/>
          <a:p>
            <a:pPr marL="0" indent="0">
              <a:buNone/>
            </a:pPr>
            <a:r>
              <a:rPr lang="en-US" dirty="0" smtClean="0"/>
              <a:t>4. Integration</a:t>
            </a:r>
            <a:r>
              <a:rPr lang="en-US" dirty="0"/>
              <a:t>, overlap and incompatibility </a:t>
            </a:r>
            <a:r>
              <a:rPr lang="en-US" dirty="0" smtClean="0"/>
              <a:t>   of </a:t>
            </a:r>
            <a:r>
              <a:rPr lang="en-US" dirty="0"/>
              <a:t>existing </a:t>
            </a:r>
            <a:r>
              <a:rPr lang="en-US" dirty="0" smtClean="0"/>
              <a:t>system</a:t>
            </a:r>
          </a:p>
          <a:p>
            <a:pPr marL="0" indent="0">
              <a:buNone/>
            </a:pPr>
            <a:r>
              <a:rPr lang="en-US" dirty="0" smtClean="0"/>
              <a:t>5. Maintenance software runs on obsolete systems and technologies</a:t>
            </a:r>
          </a:p>
          <a:p>
            <a:pPr marL="0" indent="0">
              <a:buNone/>
            </a:pPr>
            <a:r>
              <a:rPr lang="en-US" dirty="0" smtClean="0"/>
              <a:t>6. There is a lack of automated testing and diagnostic tools for successful change implementation.</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791736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2012950" y="2514600"/>
            <a:ext cx="5118100" cy="3962400"/>
          </a:xfrm>
          <a:prstGeom prst="rect">
            <a:avLst/>
          </a:prstGeom>
        </p:spPr>
      </p:pic>
      <p:pic>
        <p:nvPicPr>
          <p:cNvPr id="5" name="Picture 4"/>
          <p:cNvPicPr>
            <a:picLocks noChangeAspect="1"/>
          </p:cNvPicPr>
          <p:nvPr/>
        </p:nvPicPr>
        <p:blipFill>
          <a:blip r:embed="rId2"/>
          <a:stretch>
            <a:fillRect/>
          </a:stretch>
        </p:blipFill>
        <p:spPr>
          <a:xfrm>
            <a:off x="152400" y="1295400"/>
            <a:ext cx="8915400" cy="5562600"/>
          </a:xfrm>
          <a:prstGeom prst="rect">
            <a:avLst/>
          </a:prstGeom>
        </p:spPr>
      </p:pic>
    </p:spTree>
    <p:extLst>
      <p:ext uri="{BB962C8B-B14F-4D97-AF65-F5344CB8AC3E}">
        <p14:creationId xmlns:p14="http://schemas.microsoft.com/office/powerpoint/2010/main" val="2952254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609600"/>
          </a:xfrm>
        </p:spPr>
        <p:txBody>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43771117"/>
              </p:ext>
            </p:extLst>
          </p:nvPr>
        </p:nvGraphicFramePr>
        <p:xfrm>
          <a:off x="381000" y="1524000"/>
          <a:ext cx="8382000" cy="5140960"/>
        </p:xfrm>
        <a:graphic>
          <a:graphicData uri="http://schemas.openxmlformats.org/drawingml/2006/table">
            <a:tbl>
              <a:tblPr firstRow="1" bandRow="1">
                <a:tableStyleId>{5C22544A-7EE6-4342-B048-85BDC9FD1C3A}</a:tableStyleId>
              </a:tblPr>
              <a:tblGrid>
                <a:gridCol w="1905000"/>
                <a:gridCol w="1752600"/>
                <a:gridCol w="1905000"/>
                <a:gridCol w="1981200"/>
                <a:gridCol w="838200"/>
              </a:tblGrid>
              <a:tr h="696686">
                <a:tc>
                  <a:txBody>
                    <a:bodyPr/>
                    <a:lstStyle/>
                    <a:p>
                      <a:r>
                        <a:rPr lang="en-US" dirty="0" smtClean="0"/>
                        <a:t>Fundamentals</a:t>
                      </a:r>
                      <a:endParaRPr lang="en-US" dirty="0"/>
                    </a:p>
                  </a:txBody>
                  <a:tcPr/>
                </a:tc>
                <a:tc>
                  <a:txBody>
                    <a:bodyPr/>
                    <a:lstStyle/>
                    <a:p>
                      <a:r>
                        <a:rPr lang="en-US" dirty="0" smtClean="0"/>
                        <a:t>Key Issues</a:t>
                      </a:r>
                      <a:endParaRPr lang="en-US" dirty="0"/>
                    </a:p>
                  </a:txBody>
                  <a:tcPr/>
                </a:tc>
                <a:tc>
                  <a:txBody>
                    <a:bodyPr/>
                    <a:lstStyle/>
                    <a:p>
                      <a:r>
                        <a:rPr lang="en-US" dirty="0" smtClean="0"/>
                        <a:t>Maintenance</a:t>
                      </a:r>
                    </a:p>
                    <a:p>
                      <a:r>
                        <a:rPr lang="en-US" dirty="0" smtClean="0"/>
                        <a:t>Process</a:t>
                      </a:r>
                      <a:endParaRPr lang="en-US" dirty="0"/>
                    </a:p>
                  </a:txBody>
                  <a:tcPr/>
                </a:tc>
                <a:tc>
                  <a:txBody>
                    <a:bodyPr/>
                    <a:lstStyle/>
                    <a:p>
                      <a:r>
                        <a:rPr lang="en-US" dirty="0" smtClean="0"/>
                        <a:t>Techniques</a:t>
                      </a:r>
                      <a:endParaRPr lang="en-US" dirty="0"/>
                    </a:p>
                  </a:txBody>
                  <a:tcPr/>
                </a:tc>
                <a:tc>
                  <a:txBody>
                    <a:bodyPr/>
                    <a:lstStyle/>
                    <a:p>
                      <a:r>
                        <a:rPr lang="en-US" dirty="0" smtClean="0"/>
                        <a:t>Tools </a:t>
                      </a:r>
                      <a:endParaRPr lang="en-US" dirty="0"/>
                    </a:p>
                  </a:txBody>
                  <a:tcPr/>
                </a:tc>
              </a:tr>
              <a:tr h="650240">
                <a:tc>
                  <a:txBody>
                    <a:bodyPr/>
                    <a:lstStyle/>
                    <a:p>
                      <a:r>
                        <a:rPr lang="en-US" dirty="0" smtClean="0"/>
                        <a:t>Definitions</a:t>
                      </a:r>
                      <a:r>
                        <a:rPr lang="en-US" baseline="0" dirty="0" smtClean="0"/>
                        <a:t> &amp; Terminology </a:t>
                      </a:r>
                      <a:endParaRPr lang="en-US" dirty="0"/>
                    </a:p>
                  </a:txBody>
                  <a:tcPr/>
                </a:tc>
                <a:tc>
                  <a:txBody>
                    <a:bodyPr/>
                    <a:lstStyle/>
                    <a:p>
                      <a:r>
                        <a:rPr lang="en-US" dirty="0" smtClean="0"/>
                        <a:t>Tech</a:t>
                      </a:r>
                      <a:r>
                        <a:rPr lang="en-US" baseline="0" dirty="0" smtClean="0"/>
                        <a:t>nical </a:t>
                      </a:r>
                    </a:p>
                    <a:p>
                      <a:r>
                        <a:rPr lang="en-US" baseline="0" dirty="0" smtClean="0"/>
                        <a:t>Issues</a:t>
                      </a:r>
                      <a:endParaRPr lang="en-US" dirty="0"/>
                    </a:p>
                  </a:txBody>
                  <a:tcPr/>
                </a:tc>
                <a:tc>
                  <a:txBody>
                    <a:bodyPr/>
                    <a:lstStyle/>
                    <a:p>
                      <a:r>
                        <a:rPr lang="en-US" dirty="0" smtClean="0"/>
                        <a:t>Maintenance </a:t>
                      </a:r>
                    </a:p>
                    <a:p>
                      <a:r>
                        <a:rPr lang="en-US" dirty="0" smtClean="0"/>
                        <a:t>Processes</a:t>
                      </a:r>
                      <a:endParaRPr lang="en-US" dirty="0"/>
                    </a:p>
                  </a:txBody>
                  <a:tcPr/>
                </a:tc>
                <a:tc>
                  <a:txBody>
                    <a:bodyPr/>
                    <a:lstStyle/>
                    <a:p>
                      <a:r>
                        <a:rPr lang="en-US" dirty="0" smtClean="0"/>
                        <a:t>Program </a:t>
                      </a:r>
                    </a:p>
                    <a:p>
                      <a:r>
                        <a:rPr lang="en-US" dirty="0" smtClean="0"/>
                        <a:t>Comprehension</a:t>
                      </a:r>
                      <a:endParaRPr lang="en-US" dirty="0"/>
                    </a:p>
                  </a:txBody>
                  <a:tcPr/>
                </a:tc>
                <a:tc>
                  <a:txBody>
                    <a:bodyPr/>
                    <a:lstStyle/>
                    <a:p>
                      <a:endParaRPr lang="en-US" dirty="0"/>
                    </a:p>
                  </a:txBody>
                  <a:tcPr/>
                </a:tc>
              </a:tr>
              <a:tr h="650240">
                <a:tc>
                  <a:txBody>
                    <a:bodyPr/>
                    <a:lstStyle/>
                    <a:p>
                      <a:r>
                        <a:rPr lang="en-US" dirty="0" smtClean="0"/>
                        <a:t>Nature of Maintenance</a:t>
                      </a:r>
                      <a:endParaRPr lang="en-US" dirty="0"/>
                    </a:p>
                  </a:txBody>
                  <a:tcPr/>
                </a:tc>
                <a:tc>
                  <a:txBody>
                    <a:bodyPr/>
                    <a:lstStyle/>
                    <a:p>
                      <a:r>
                        <a:rPr lang="en-US" dirty="0" smtClean="0"/>
                        <a:t>Management Issues</a:t>
                      </a:r>
                      <a:endParaRPr lang="en-US" dirty="0"/>
                    </a:p>
                  </a:txBody>
                  <a:tcPr/>
                </a:tc>
                <a:tc>
                  <a:txBody>
                    <a:bodyPr/>
                    <a:lstStyle/>
                    <a:p>
                      <a:r>
                        <a:rPr lang="en-US" dirty="0" smtClean="0"/>
                        <a:t>Maintenance Activities</a:t>
                      </a:r>
                      <a:endParaRPr lang="en-US" dirty="0"/>
                    </a:p>
                  </a:txBody>
                  <a:tcPr/>
                </a:tc>
                <a:tc>
                  <a:txBody>
                    <a:bodyPr/>
                    <a:lstStyle/>
                    <a:p>
                      <a:r>
                        <a:rPr lang="en-US" dirty="0" smtClean="0"/>
                        <a:t>Re-engineering</a:t>
                      </a:r>
                      <a:endParaRPr lang="en-US" dirty="0"/>
                    </a:p>
                  </a:txBody>
                  <a:tcPr/>
                </a:tc>
                <a:tc>
                  <a:txBody>
                    <a:bodyPr/>
                    <a:lstStyle/>
                    <a:p>
                      <a:endParaRPr lang="en-US" dirty="0"/>
                    </a:p>
                  </a:txBody>
                  <a:tcPr/>
                </a:tc>
              </a:tr>
              <a:tr h="650240">
                <a:tc>
                  <a:txBody>
                    <a:bodyPr/>
                    <a:lstStyle/>
                    <a:p>
                      <a:r>
                        <a:rPr lang="en-US" dirty="0" smtClean="0"/>
                        <a:t>Need</a:t>
                      </a:r>
                      <a:r>
                        <a:rPr lang="en-US" baseline="0" dirty="0" smtClean="0"/>
                        <a:t> for Maintenance</a:t>
                      </a:r>
                      <a:endParaRPr lang="en-US" dirty="0"/>
                    </a:p>
                  </a:txBody>
                  <a:tcPr/>
                </a:tc>
                <a:tc>
                  <a:txBody>
                    <a:bodyPr/>
                    <a:lstStyle/>
                    <a:p>
                      <a:r>
                        <a:rPr lang="en-US" dirty="0" smtClean="0"/>
                        <a:t>Maintenance</a:t>
                      </a:r>
                      <a:r>
                        <a:rPr lang="en-US" baseline="0" dirty="0" smtClean="0"/>
                        <a:t> Cost </a:t>
                      </a:r>
                    </a:p>
                    <a:p>
                      <a:r>
                        <a:rPr lang="en-US" baseline="0" dirty="0" smtClean="0"/>
                        <a:t>Estimation</a:t>
                      </a:r>
                      <a:endParaRPr lang="en-US" dirty="0"/>
                    </a:p>
                  </a:txBody>
                  <a:tcPr/>
                </a:tc>
                <a:tc>
                  <a:txBody>
                    <a:bodyPr/>
                    <a:lstStyle/>
                    <a:p>
                      <a:endParaRPr lang="en-US" dirty="0"/>
                    </a:p>
                  </a:txBody>
                  <a:tcPr/>
                </a:tc>
                <a:tc>
                  <a:txBody>
                    <a:bodyPr/>
                    <a:lstStyle/>
                    <a:p>
                      <a:r>
                        <a:rPr lang="en-US" dirty="0" smtClean="0"/>
                        <a:t>Reverse</a:t>
                      </a:r>
                      <a:r>
                        <a:rPr lang="en-US" baseline="0" dirty="0" smtClean="0"/>
                        <a:t> Engineering</a:t>
                      </a:r>
                      <a:endParaRPr lang="en-US" dirty="0"/>
                    </a:p>
                  </a:txBody>
                  <a:tcPr/>
                </a:tc>
                <a:tc>
                  <a:txBody>
                    <a:bodyPr/>
                    <a:lstStyle/>
                    <a:p>
                      <a:endParaRPr lang="en-US" dirty="0"/>
                    </a:p>
                  </a:txBody>
                  <a:tcPr/>
                </a:tc>
              </a:tr>
              <a:tr h="928914">
                <a:tc>
                  <a:txBody>
                    <a:bodyPr/>
                    <a:lstStyle/>
                    <a:p>
                      <a:r>
                        <a:rPr lang="en-US" dirty="0" smtClean="0"/>
                        <a:t>Majority</a:t>
                      </a:r>
                      <a:r>
                        <a:rPr lang="en-US" baseline="0" dirty="0" smtClean="0"/>
                        <a:t> of Maintenance Costs</a:t>
                      </a:r>
                      <a:endParaRPr lang="en-US" dirty="0"/>
                    </a:p>
                  </a:txBody>
                  <a:tcPr/>
                </a:tc>
                <a:tc>
                  <a:txBody>
                    <a:bodyPr/>
                    <a:lstStyle/>
                    <a:p>
                      <a:r>
                        <a:rPr lang="en-US" dirty="0" smtClean="0"/>
                        <a:t>Software Maintenance</a:t>
                      </a:r>
                      <a:r>
                        <a:rPr lang="en-US" baseline="0" dirty="0" smtClean="0"/>
                        <a:t> </a:t>
                      </a:r>
                    </a:p>
                    <a:p>
                      <a:r>
                        <a:rPr lang="en-US" baseline="0" dirty="0" smtClean="0"/>
                        <a:t>Measurement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650240">
                <a:tc>
                  <a:txBody>
                    <a:bodyPr/>
                    <a:lstStyle/>
                    <a:p>
                      <a:r>
                        <a:rPr lang="en-US" dirty="0" smtClean="0"/>
                        <a:t>Evolution of Software</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650240">
                <a:tc>
                  <a:txBody>
                    <a:bodyPr/>
                    <a:lstStyle/>
                    <a:p>
                      <a:r>
                        <a:rPr lang="en-US" dirty="0" smtClean="0"/>
                        <a:t>Categories of Maintenance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696785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447800"/>
            <a:ext cx="8229600" cy="5276850"/>
          </a:xfrm>
          <a:prstGeom prst="rect">
            <a:avLst/>
          </a:prstGeom>
        </p:spPr>
      </p:pic>
    </p:spTree>
    <p:extLst>
      <p:ext uri="{BB962C8B-B14F-4D97-AF65-F5344CB8AC3E}">
        <p14:creationId xmlns:p14="http://schemas.microsoft.com/office/powerpoint/2010/main" val="1470435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609600"/>
          </a:xfrm>
        </p:spPr>
        <p:txBody>
          <a:bodyPr/>
          <a:lstStyle/>
          <a:p>
            <a:r>
              <a:rPr lang="en-US" dirty="0" smtClean="0"/>
              <a:t>Software Maintenance Standards</a:t>
            </a:r>
            <a:endParaRPr lang="en-US" dirty="0"/>
          </a:p>
        </p:txBody>
      </p:sp>
      <p:sp>
        <p:nvSpPr>
          <p:cNvPr id="3" name="Content Placeholder 2"/>
          <p:cNvSpPr>
            <a:spLocks noGrp="1"/>
          </p:cNvSpPr>
          <p:nvPr>
            <p:ph idx="1"/>
          </p:nvPr>
        </p:nvSpPr>
        <p:spPr>
          <a:xfrm>
            <a:off x="381000" y="2209800"/>
            <a:ext cx="8305800" cy="4648200"/>
          </a:xfrm>
        </p:spPr>
        <p:txBody>
          <a:bodyPr/>
          <a:lstStyle/>
          <a:p>
            <a:pPr marL="0" indent="0">
              <a:buNone/>
            </a:pPr>
            <a:r>
              <a:rPr lang="en-US" dirty="0" smtClean="0"/>
              <a:t>ISO 12207 software maintenance process includes following six sub processes </a:t>
            </a:r>
          </a:p>
          <a:p>
            <a:pPr marL="514350" indent="-514350">
              <a:buFont typeface="+mj-lt"/>
              <a:buAutoNum type="arabicPeriod"/>
            </a:pPr>
            <a:r>
              <a:rPr lang="en-US" dirty="0" smtClean="0"/>
              <a:t>Process implementation</a:t>
            </a:r>
          </a:p>
          <a:p>
            <a:pPr marL="514350" indent="-514350">
              <a:buFont typeface="+mj-lt"/>
              <a:buAutoNum type="arabicPeriod"/>
            </a:pPr>
            <a:r>
              <a:rPr lang="en-US" dirty="0" smtClean="0"/>
              <a:t>Problem &amp; modification analysis</a:t>
            </a:r>
          </a:p>
          <a:p>
            <a:pPr marL="514350" indent="-514350">
              <a:buFont typeface="+mj-lt"/>
              <a:buAutoNum type="arabicPeriod"/>
            </a:pPr>
            <a:r>
              <a:rPr lang="en-US" dirty="0" smtClean="0"/>
              <a:t>Modification implementation</a:t>
            </a:r>
          </a:p>
          <a:p>
            <a:pPr marL="514350" indent="-514350">
              <a:buFont typeface="+mj-lt"/>
              <a:buAutoNum type="arabicPeriod"/>
            </a:pPr>
            <a:r>
              <a:rPr lang="en-US" dirty="0" smtClean="0"/>
              <a:t>Maintenance review/acceptance</a:t>
            </a:r>
          </a:p>
          <a:p>
            <a:pPr marL="514350" indent="-514350">
              <a:buFont typeface="+mj-lt"/>
              <a:buAutoNum type="arabicPeriod"/>
            </a:pPr>
            <a:r>
              <a:rPr lang="en-US" dirty="0" smtClean="0"/>
              <a:t>Migration</a:t>
            </a:r>
          </a:p>
          <a:p>
            <a:pPr marL="514350" indent="-514350">
              <a:buFont typeface="+mj-lt"/>
              <a:buAutoNum type="arabicPeriod"/>
            </a:pPr>
            <a:r>
              <a:rPr lang="en-US" dirty="0" smtClean="0"/>
              <a:t>Software retirement</a:t>
            </a:r>
            <a:endParaRPr lang="en-US" dirty="0"/>
          </a:p>
        </p:txBody>
      </p:sp>
    </p:spTree>
    <p:extLst>
      <p:ext uri="{BB962C8B-B14F-4D97-AF65-F5344CB8AC3E}">
        <p14:creationId xmlns:p14="http://schemas.microsoft.com/office/powerpoint/2010/main" val="3175088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1295400"/>
            <a:ext cx="8305800" cy="5486400"/>
          </a:xfrm>
          <a:prstGeom prst="rect">
            <a:avLst/>
          </a:prstGeom>
        </p:spPr>
      </p:pic>
    </p:spTree>
    <p:extLst>
      <p:ext uri="{BB962C8B-B14F-4D97-AF65-F5344CB8AC3E}">
        <p14:creationId xmlns:p14="http://schemas.microsoft.com/office/powerpoint/2010/main" val="164728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295400"/>
            <a:ext cx="8686800" cy="5410200"/>
          </a:xfrm>
          <a:prstGeom prst="rect">
            <a:avLst/>
          </a:prstGeom>
        </p:spPr>
      </p:pic>
    </p:spTree>
    <p:extLst>
      <p:ext uri="{BB962C8B-B14F-4D97-AF65-F5344CB8AC3E}">
        <p14:creationId xmlns:p14="http://schemas.microsoft.com/office/powerpoint/2010/main" val="2344112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371600"/>
            <a:ext cx="8458200" cy="5367338"/>
          </a:xfrm>
          <a:prstGeom prst="rect">
            <a:avLst/>
          </a:prstGeom>
        </p:spPr>
      </p:pic>
    </p:spTree>
    <p:extLst>
      <p:ext uri="{BB962C8B-B14F-4D97-AF65-F5344CB8AC3E}">
        <p14:creationId xmlns:p14="http://schemas.microsoft.com/office/powerpoint/2010/main" val="474435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685800"/>
          </a:xfrm>
        </p:spPr>
        <p:txBody>
          <a:bodyPr/>
          <a:lstStyle/>
          <a:p>
            <a:r>
              <a:rPr lang="en-US" b="1" dirty="0" smtClean="0"/>
              <a:t>Software Maintenance</a:t>
            </a:r>
            <a:endParaRPr lang="en-US" b="1" dirty="0"/>
          </a:p>
        </p:txBody>
      </p:sp>
      <p:sp>
        <p:nvSpPr>
          <p:cNvPr id="3" name="Content Placeholder 2"/>
          <p:cNvSpPr>
            <a:spLocks noGrp="1"/>
          </p:cNvSpPr>
          <p:nvPr>
            <p:ph idx="1"/>
          </p:nvPr>
        </p:nvSpPr>
        <p:spPr>
          <a:xfrm>
            <a:off x="685800" y="2209800"/>
            <a:ext cx="7772400" cy="4419600"/>
          </a:xfrm>
        </p:spPr>
        <p:txBody>
          <a:bodyPr/>
          <a:lstStyle/>
          <a:p>
            <a:pPr marL="0" indent="0">
              <a:buNone/>
            </a:pPr>
            <a:r>
              <a:rPr lang="en-US" b="1" dirty="0" smtClean="0"/>
              <a:t>Maintenance Process: </a:t>
            </a:r>
            <a:r>
              <a:rPr lang="en-US" dirty="0" smtClean="0"/>
              <a:t>The set of processes used to maintain and sustain software after it has been delivered. These processes involve more than just development. For example, they may address distribution control and adaptation to make the software work at different sites. </a:t>
            </a:r>
            <a:endParaRPr lang="en-US" dirty="0"/>
          </a:p>
        </p:txBody>
      </p:sp>
    </p:spTree>
    <p:extLst>
      <p:ext uri="{BB962C8B-B14F-4D97-AF65-F5344CB8AC3E}">
        <p14:creationId xmlns:p14="http://schemas.microsoft.com/office/powerpoint/2010/main" val="2532843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990600"/>
          </a:xfrm>
        </p:spPr>
        <p:txBody>
          <a:bodyPr/>
          <a:lstStyle/>
          <a:p>
            <a:r>
              <a:rPr lang="en-US" dirty="0" smtClean="0"/>
              <a:t>Software Maintenance Process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Application (Before)</a:t>
            </a:r>
          </a:p>
          <a:p>
            <a:pPr marL="971550" lvl="1" indent="-514350">
              <a:buFont typeface="+mj-lt"/>
              <a:buAutoNum type="arabicPeriod"/>
            </a:pPr>
            <a:r>
              <a:rPr lang="en-US" dirty="0" smtClean="0"/>
              <a:t>Functional size </a:t>
            </a:r>
          </a:p>
          <a:p>
            <a:pPr marL="971550" lvl="1" indent="-514350">
              <a:buFont typeface="+mj-lt"/>
              <a:buAutoNum type="arabicPeriod"/>
            </a:pPr>
            <a:r>
              <a:rPr lang="en-US" dirty="0" smtClean="0"/>
              <a:t>Lines of code</a:t>
            </a:r>
          </a:p>
          <a:p>
            <a:pPr marL="971550" lvl="1" indent="-514350">
              <a:buFont typeface="+mj-lt"/>
              <a:buAutoNum type="arabicPeriod"/>
            </a:pPr>
            <a:r>
              <a:rPr lang="en-US" dirty="0" smtClean="0"/>
              <a:t>Environment characteristics</a:t>
            </a:r>
          </a:p>
          <a:p>
            <a:pPr marL="514350" indent="-514350">
              <a:buFont typeface="+mj-lt"/>
              <a:buAutoNum type="arabicPeriod"/>
            </a:pPr>
            <a:r>
              <a:rPr lang="en-US" dirty="0" smtClean="0"/>
              <a:t>Maintenance Request</a:t>
            </a:r>
            <a:endParaRPr lang="en-US" dirty="0"/>
          </a:p>
          <a:p>
            <a:pPr marL="971550" lvl="1" indent="-514350">
              <a:buFont typeface="+mj-lt"/>
              <a:buAutoNum type="arabicPeriod"/>
            </a:pPr>
            <a:r>
              <a:rPr lang="en-US" dirty="0" smtClean="0"/>
              <a:t>Number</a:t>
            </a:r>
            <a:endParaRPr lang="en-US" dirty="0"/>
          </a:p>
          <a:p>
            <a:pPr marL="971550" lvl="1" indent="-514350">
              <a:buFont typeface="+mj-lt"/>
              <a:buAutoNum type="arabicPeriod"/>
            </a:pPr>
            <a:r>
              <a:rPr lang="en-US" dirty="0" smtClean="0"/>
              <a:t>Category</a:t>
            </a:r>
            <a:endParaRPr lang="en-US" dirty="0"/>
          </a:p>
        </p:txBody>
      </p:sp>
    </p:spTree>
    <p:extLst>
      <p:ext uri="{BB962C8B-B14F-4D97-AF65-F5344CB8AC3E}">
        <p14:creationId xmlns:p14="http://schemas.microsoft.com/office/powerpoint/2010/main" val="34138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990600"/>
          </a:xfrm>
        </p:spPr>
        <p:txBody>
          <a:bodyPr/>
          <a:lstStyle/>
          <a:p>
            <a:r>
              <a:rPr lang="en-US" dirty="0" smtClean="0"/>
              <a:t>Software Maintenance Process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Effort</a:t>
            </a:r>
          </a:p>
          <a:p>
            <a:pPr marL="971550" lvl="1" indent="-514350">
              <a:buFont typeface="+mj-lt"/>
              <a:buAutoNum type="arabicPeriod"/>
            </a:pPr>
            <a:r>
              <a:rPr lang="en-US" dirty="0" smtClean="0"/>
              <a:t>Person-days </a:t>
            </a:r>
          </a:p>
          <a:p>
            <a:pPr marL="971550" lvl="1" indent="-514350">
              <a:buFont typeface="+mj-lt"/>
              <a:buAutoNum type="arabicPeriod"/>
            </a:pPr>
            <a:r>
              <a:rPr lang="en-US" dirty="0" smtClean="0"/>
              <a:t>Planned</a:t>
            </a:r>
          </a:p>
          <a:p>
            <a:pPr marL="514350" indent="-514350">
              <a:buFont typeface="+mj-lt"/>
              <a:buAutoNum type="arabicPeriod"/>
            </a:pPr>
            <a:r>
              <a:rPr lang="en-US" dirty="0" smtClean="0"/>
              <a:t>Other Inputs </a:t>
            </a:r>
            <a:endParaRPr lang="en-US" dirty="0"/>
          </a:p>
          <a:p>
            <a:pPr marL="971550" lvl="1" indent="-514350">
              <a:buFont typeface="+mj-lt"/>
              <a:buAutoNum type="arabicPeriod"/>
            </a:pPr>
            <a:r>
              <a:rPr lang="en-US" dirty="0" smtClean="0"/>
              <a:t>Tools</a:t>
            </a:r>
          </a:p>
          <a:p>
            <a:pPr marL="971550" lvl="1" indent="-514350">
              <a:buFont typeface="+mj-lt"/>
              <a:buAutoNum type="arabicPeriod"/>
            </a:pPr>
            <a:r>
              <a:rPr lang="en-US" dirty="0" smtClean="0"/>
              <a:t>Administrative Services</a:t>
            </a:r>
            <a:endParaRPr lang="en-US" dirty="0"/>
          </a:p>
        </p:txBody>
      </p:sp>
    </p:spTree>
    <p:extLst>
      <p:ext uri="{BB962C8B-B14F-4D97-AF65-F5344CB8AC3E}">
        <p14:creationId xmlns:p14="http://schemas.microsoft.com/office/powerpoint/2010/main" val="2804151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533400"/>
          </a:xfrm>
        </p:spPr>
        <p:txBody>
          <a:bodyPr/>
          <a:lstStyle/>
          <a:p>
            <a:r>
              <a:rPr lang="en-US" dirty="0" smtClean="0"/>
              <a:t>Software Maintenance Process</a:t>
            </a:r>
            <a:endParaRPr lang="en-US" dirty="0"/>
          </a:p>
        </p:txBody>
      </p:sp>
      <p:sp>
        <p:nvSpPr>
          <p:cNvPr id="3" name="Content Placeholder 2"/>
          <p:cNvSpPr>
            <a:spLocks noGrp="1"/>
          </p:cNvSpPr>
          <p:nvPr>
            <p:ph idx="1"/>
          </p:nvPr>
        </p:nvSpPr>
        <p:spPr>
          <a:xfrm>
            <a:off x="685800" y="2057400"/>
            <a:ext cx="7772400" cy="4419600"/>
          </a:xfrm>
        </p:spPr>
        <p:txBody>
          <a:bodyPr/>
          <a:lstStyle/>
          <a:p>
            <a:pPr marL="514350" indent="-514350">
              <a:buFont typeface="+mj-lt"/>
              <a:buAutoNum type="arabicPeriod"/>
            </a:pPr>
            <a:r>
              <a:rPr lang="en-US" dirty="0" smtClean="0"/>
              <a:t>Application(After)</a:t>
            </a:r>
          </a:p>
          <a:p>
            <a:pPr marL="971550" lvl="1" indent="-514350">
              <a:buFont typeface="+mj-lt"/>
              <a:buAutoNum type="arabicPeriod"/>
            </a:pPr>
            <a:r>
              <a:rPr lang="en-US" dirty="0" smtClean="0"/>
              <a:t>Functional Size</a:t>
            </a:r>
          </a:p>
          <a:p>
            <a:pPr marL="971550" lvl="1" indent="-514350">
              <a:buFont typeface="+mj-lt"/>
              <a:buAutoNum type="arabicPeriod"/>
            </a:pPr>
            <a:r>
              <a:rPr lang="en-US" dirty="0" smtClean="0"/>
              <a:t>Lines of code</a:t>
            </a:r>
          </a:p>
          <a:p>
            <a:pPr marL="971550" lvl="1" indent="-514350">
              <a:buFont typeface="+mj-lt"/>
              <a:buAutoNum type="arabicPeriod"/>
            </a:pPr>
            <a:r>
              <a:rPr lang="en-US" dirty="0" smtClean="0"/>
              <a:t>Environment characteristics</a:t>
            </a:r>
          </a:p>
          <a:p>
            <a:pPr marL="514350" indent="-514350">
              <a:buFont typeface="+mj-lt"/>
              <a:buAutoNum type="arabicPeriod"/>
            </a:pPr>
            <a:r>
              <a:rPr lang="en-US" dirty="0" smtClean="0"/>
              <a:t>Completed Requests</a:t>
            </a:r>
            <a:endParaRPr lang="en-US" dirty="0"/>
          </a:p>
          <a:p>
            <a:pPr marL="971550" lvl="1" indent="-514350">
              <a:buFont typeface="+mj-lt"/>
              <a:buAutoNum type="arabicPeriod"/>
            </a:pPr>
            <a:r>
              <a:rPr lang="en-US" dirty="0" smtClean="0"/>
              <a:t>Number, Category</a:t>
            </a:r>
          </a:p>
          <a:p>
            <a:pPr marL="971550" lvl="1" indent="-514350">
              <a:buFont typeface="+mj-lt"/>
              <a:buAutoNum type="arabicPeriod"/>
            </a:pPr>
            <a:r>
              <a:rPr lang="en-US" dirty="0" smtClean="0"/>
              <a:t>Functional size, Lines of code</a:t>
            </a:r>
          </a:p>
          <a:p>
            <a:pPr marL="971550" lvl="1" indent="-514350">
              <a:buFont typeface="+mj-lt"/>
              <a:buAutoNum type="arabicPeriod"/>
            </a:pPr>
            <a:r>
              <a:rPr lang="en-US" dirty="0" smtClean="0"/>
              <a:t>Person-days</a:t>
            </a:r>
            <a:endParaRPr lang="en-US" dirty="0"/>
          </a:p>
        </p:txBody>
      </p:sp>
    </p:spTree>
    <p:extLst>
      <p:ext uri="{BB962C8B-B14F-4D97-AF65-F5344CB8AC3E}">
        <p14:creationId xmlns:p14="http://schemas.microsoft.com/office/powerpoint/2010/main" val="2094867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524000"/>
            <a:ext cx="8610600" cy="5166869"/>
          </a:xfrm>
          <a:prstGeom prst="rect">
            <a:avLst/>
          </a:prstGeom>
        </p:spPr>
      </p:pic>
    </p:spTree>
    <p:extLst>
      <p:ext uri="{BB962C8B-B14F-4D97-AF65-F5344CB8AC3E}">
        <p14:creationId xmlns:p14="http://schemas.microsoft.com/office/powerpoint/2010/main" val="34085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Measurements</a:t>
            </a:r>
            <a:endParaRPr lang="en-US" dirty="0"/>
          </a:p>
        </p:txBody>
      </p:sp>
      <p:sp>
        <p:nvSpPr>
          <p:cNvPr id="3" name="Content Placeholder 2"/>
          <p:cNvSpPr>
            <a:spLocks noGrp="1"/>
          </p:cNvSpPr>
          <p:nvPr>
            <p:ph idx="1"/>
          </p:nvPr>
        </p:nvSpPr>
        <p:spPr/>
        <p:txBody>
          <a:bodyPr/>
          <a:lstStyle/>
          <a:p>
            <a:pPr marL="0" indent="0">
              <a:buNone/>
            </a:pPr>
            <a:r>
              <a:rPr lang="en-US" dirty="0" smtClean="0"/>
              <a:t>There are three service level agreements in software maintenance:</a:t>
            </a:r>
          </a:p>
          <a:p>
            <a:pPr marL="514350" indent="-514350">
              <a:buFont typeface="+mj-lt"/>
              <a:buAutoNum type="arabicPeriod"/>
            </a:pPr>
            <a:r>
              <a:rPr lang="en-US" dirty="0" smtClean="0"/>
              <a:t>Internal service-level agreement (SLA)</a:t>
            </a:r>
          </a:p>
          <a:p>
            <a:pPr marL="514350" indent="-514350">
              <a:buFont typeface="+mj-lt"/>
              <a:buAutoNum type="arabicPeriod"/>
            </a:pPr>
            <a:r>
              <a:rPr lang="en-US" dirty="0" smtClean="0"/>
              <a:t>Maintenance service contract</a:t>
            </a:r>
          </a:p>
          <a:p>
            <a:pPr marL="514350" indent="-514350">
              <a:buFont typeface="+mj-lt"/>
              <a:buAutoNum type="arabicPeriod"/>
            </a:pPr>
            <a:r>
              <a:rPr lang="en-US" dirty="0" smtClean="0"/>
              <a:t>Outsourcing contract</a:t>
            </a:r>
            <a:endParaRPr lang="en-US" dirty="0"/>
          </a:p>
        </p:txBody>
      </p:sp>
    </p:spTree>
    <p:extLst>
      <p:ext uri="{BB962C8B-B14F-4D97-AF65-F5344CB8AC3E}">
        <p14:creationId xmlns:p14="http://schemas.microsoft.com/office/powerpoint/2010/main" val="1717966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685800"/>
          </a:xfrm>
        </p:spPr>
        <p:txBody>
          <a:bodyPr/>
          <a:lstStyle/>
          <a:p>
            <a:r>
              <a:rPr lang="en-US" dirty="0" smtClean="0"/>
              <a:t>Internal Service-Level Agreement</a:t>
            </a:r>
            <a:endParaRPr lang="en-US" dirty="0"/>
          </a:p>
        </p:txBody>
      </p:sp>
      <p:sp>
        <p:nvSpPr>
          <p:cNvPr id="3" name="Content Placeholder 2"/>
          <p:cNvSpPr>
            <a:spLocks noGrp="1"/>
          </p:cNvSpPr>
          <p:nvPr>
            <p:ph idx="1"/>
          </p:nvPr>
        </p:nvSpPr>
        <p:spPr>
          <a:xfrm>
            <a:off x="685800" y="2209800"/>
            <a:ext cx="7772400" cy="4343400"/>
          </a:xfrm>
        </p:spPr>
        <p:txBody>
          <a:bodyPr/>
          <a:lstStyle/>
          <a:p>
            <a:pPr marL="514350" indent="-514350">
              <a:buFont typeface="+mj-lt"/>
              <a:buAutoNum type="arabicPeriod"/>
            </a:pPr>
            <a:r>
              <a:rPr lang="en-US" dirty="0" smtClean="0"/>
              <a:t>Responsibilities of the maintenance customer</a:t>
            </a:r>
          </a:p>
          <a:p>
            <a:pPr marL="514350" indent="-514350">
              <a:buFont typeface="+mj-lt"/>
              <a:buAutoNum type="arabicPeriod"/>
            </a:pPr>
            <a:r>
              <a:rPr lang="en-US" dirty="0" smtClean="0"/>
              <a:t>Responsibilities of the maintenance organization</a:t>
            </a:r>
          </a:p>
          <a:p>
            <a:pPr marL="514350" indent="-514350">
              <a:buFont typeface="+mj-lt"/>
              <a:buAutoNum type="arabicPeriod"/>
            </a:pPr>
            <a:r>
              <a:rPr lang="en-US" dirty="0" smtClean="0"/>
              <a:t>Description of maintenance services:</a:t>
            </a:r>
          </a:p>
          <a:p>
            <a:pPr lvl="1">
              <a:buFont typeface="Wingdings" panose="05000000000000000000" pitchFamily="2" charset="2"/>
              <a:buChar char="§"/>
            </a:pPr>
            <a:r>
              <a:rPr lang="en-US" dirty="0" smtClean="0"/>
              <a:t>Maintenance program management</a:t>
            </a:r>
          </a:p>
          <a:p>
            <a:pPr lvl="1">
              <a:buFont typeface="Wingdings" panose="05000000000000000000" pitchFamily="2" charset="2"/>
              <a:buChar char="§"/>
            </a:pPr>
            <a:r>
              <a:rPr lang="en-US" dirty="0" smtClean="0"/>
              <a:t>Management of requests, priorities, and </a:t>
            </a:r>
          </a:p>
          <a:p>
            <a:pPr lvl="1">
              <a:buFont typeface="Wingdings" panose="05000000000000000000" pitchFamily="2" charset="2"/>
              <a:buChar char="§"/>
            </a:pPr>
            <a:r>
              <a:rPr lang="en-US" dirty="0" smtClean="0"/>
              <a:t>The request management software</a:t>
            </a:r>
            <a:endParaRPr lang="en-US" dirty="0"/>
          </a:p>
        </p:txBody>
      </p:sp>
    </p:spTree>
    <p:extLst>
      <p:ext uri="{BB962C8B-B14F-4D97-AF65-F5344CB8AC3E}">
        <p14:creationId xmlns:p14="http://schemas.microsoft.com/office/powerpoint/2010/main" val="2800279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609600"/>
          </a:xfrm>
        </p:spPr>
        <p:txBody>
          <a:bodyPr/>
          <a:lstStyle/>
          <a:p>
            <a:r>
              <a:rPr lang="en-US" dirty="0"/>
              <a:t>Internal Service-Level Agreement</a:t>
            </a:r>
          </a:p>
        </p:txBody>
      </p:sp>
      <p:sp>
        <p:nvSpPr>
          <p:cNvPr id="3" name="Content Placeholder 2"/>
          <p:cNvSpPr>
            <a:spLocks noGrp="1"/>
          </p:cNvSpPr>
          <p:nvPr>
            <p:ph idx="1"/>
          </p:nvPr>
        </p:nvSpPr>
        <p:spPr>
          <a:xfrm>
            <a:off x="685800" y="2133600"/>
            <a:ext cx="7772400" cy="4343400"/>
          </a:xfrm>
        </p:spPr>
        <p:txBody>
          <a:bodyPr/>
          <a:lstStyle/>
          <a:p>
            <a:pPr lvl="1"/>
            <a:r>
              <a:rPr lang="en-US" dirty="0" smtClean="0"/>
              <a:t>Corrective, preventive, adaptive, and perfective maintenance</a:t>
            </a:r>
          </a:p>
          <a:p>
            <a:pPr lvl="1"/>
            <a:r>
              <a:rPr lang="en-US" dirty="0" smtClean="0"/>
              <a:t>Planning and management of software versions (releases)</a:t>
            </a:r>
          </a:p>
          <a:p>
            <a:pPr lvl="1"/>
            <a:r>
              <a:rPr lang="en-US" dirty="0" smtClean="0"/>
              <a:t>Configuration management</a:t>
            </a:r>
          </a:p>
          <a:p>
            <a:pPr lvl="1"/>
            <a:r>
              <a:rPr lang="en-US" dirty="0" smtClean="0"/>
              <a:t>License management, escrow delivery, and contracts with third parties</a:t>
            </a:r>
          </a:p>
          <a:p>
            <a:pPr lvl="1"/>
            <a:r>
              <a:rPr lang="en-US" dirty="0" smtClean="0"/>
              <a:t>Recovery after disasters</a:t>
            </a:r>
          </a:p>
          <a:p>
            <a:pPr lvl="1"/>
            <a:r>
              <a:rPr lang="en-US" dirty="0" smtClean="0"/>
              <a:t>Customer support </a:t>
            </a:r>
            <a:endParaRPr lang="en-US" dirty="0"/>
          </a:p>
        </p:txBody>
      </p:sp>
    </p:spTree>
    <p:extLst>
      <p:ext uri="{BB962C8B-B14F-4D97-AF65-F5344CB8AC3E}">
        <p14:creationId xmlns:p14="http://schemas.microsoft.com/office/powerpoint/2010/main" val="1504833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609600"/>
          </a:xfrm>
        </p:spPr>
        <p:txBody>
          <a:bodyPr/>
          <a:lstStyle/>
          <a:p>
            <a:r>
              <a:rPr lang="en-US" dirty="0"/>
              <a:t>Internal Service-Level Agreement</a:t>
            </a:r>
          </a:p>
        </p:txBody>
      </p:sp>
      <p:sp>
        <p:nvSpPr>
          <p:cNvPr id="3" name="Content Placeholder 2"/>
          <p:cNvSpPr>
            <a:spLocks noGrp="1"/>
          </p:cNvSpPr>
          <p:nvPr>
            <p:ph idx="1"/>
          </p:nvPr>
        </p:nvSpPr>
        <p:spPr>
          <a:xfrm>
            <a:off x="381000" y="2133600"/>
            <a:ext cx="8305800" cy="4572000"/>
          </a:xfrm>
        </p:spPr>
        <p:txBody>
          <a:bodyPr/>
          <a:lstStyle/>
          <a:p>
            <a:pPr lvl="1"/>
            <a:r>
              <a:rPr lang="en-US" dirty="0" smtClean="0"/>
              <a:t>Exclusions</a:t>
            </a:r>
          </a:p>
          <a:p>
            <a:pPr lvl="1"/>
            <a:r>
              <a:rPr lang="en-US" dirty="0" smtClean="0"/>
              <a:t>Detailed list of supported software, by priority</a:t>
            </a:r>
          </a:p>
          <a:p>
            <a:pPr lvl="1"/>
            <a:r>
              <a:rPr lang="en-US" dirty="0" smtClean="0"/>
              <a:t>Service fees</a:t>
            </a:r>
          </a:p>
          <a:p>
            <a:pPr lvl="1"/>
            <a:r>
              <a:rPr lang="en-US" dirty="0" smtClean="0"/>
              <a:t>Service hours</a:t>
            </a:r>
          </a:p>
          <a:p>
            <a:pPr lvl="1"/>
            <a:r>
              <a:rPr lang="en-US" dirty="0" smtClean="0"/>
              <a:t>Escalation procedures in case of problems</a:t>
            </a:r>
          </a:p>
          <a:p>
            <a:pPr lvl="1"/>
            <a:r>
              <a:rPr lang="en-US" dirty="0" smtClean="0"/>
              <a:t>Measures of performance</a:t>
            </a:r>
          </a:p>
          <a:p>
            <a:pPr lvl="1"/>
            <a:r>
              <a:rPr lang="en-US" dirty="0" smtClean="0"/>
              <a:t>Review and mechanisms for solving disagreements and conflicts </a:t>
            </a:r>
          </a:p>
        </p:txBody>
      </p:sp>
    </p:spTree>
    <p:extLst>
      <p:ext uri="{BB962C8B-B14F-4D97-AF65-F5344CB8AC3E}">
        <p14:creationId xmlns:p14="http://schemas.microsoft.com/office/powerpoint/2010/main" val="1938416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95400"/>
            <a:ext cx="7772400" cy="1066800"/>
          </a:xfrm>
        </p:spPr>
        <p:txBody>
          <a:bodyPr/>
          <a:lstStyle/>
          <a:p>
            <a:r>
              <a:rPr lang="en-US" dirty="0" smtClean="0"/>
              <a:t>Maintenance Service Contracts-External Service Agreement</a:t>
            </a:r>
            <a:endParaRPr lang="en-US" dirty="0"/>
          </a:p>
        </p:txBody>
      </p:sp>
      <p:sp>
        <p:nvSpPr>
          <p:cNvPr id="3" name="Content Placeholder 2"/>
          <p:cNvSpPr>
            <a:spLocks noGrp="1"/>
          </p:cNvSpPr>
          <p:nvPr>
            <p:ph idx="1"/>
          </p:nvPr>
        </p:nvSpPr>
        <p:spPr>
          <a:xfrm>
            <a:off x="381000" y="2362200"/>
            <a:ext cx="8382000" cy="4419600"/>
          </a:xfrm>
        </p:spPr>
        <p:txBody>
          <a:bodyPr/>
          <a:lstStyle/>
          <a:p>
            <a:r>
              <a:rPr lang="en-US" dirty="0" smtClean="0"/>
              <a:t>Definition</a:t>
            </a:r>
          </a:p>
          <a:p>
            <a:r>
              <a:rPr lang="en-US" dirty="0" smtClean="0"/>
              <a:t>Supplier obligations</a:t>
            </a:r>
          </a:p>
          <a:p>
            <a:r>
              <a:rPr lang="en-US" dirty="0" smtClean="0"/>
              <a:t>Maintenance services and optional services</a:t>
            </a:r>
          </a:p>
          <a:p>
            <a:r>
              <a:rPr lang="en-US" dirty="0" smtClean="0"/>
              <a:t>Scope of maintenance</a:t>
            </a:r>
          </a:p>
          <a:p>
            <a:r>
              <a:rPr lang="en-US" dirty="0" smtClean="0"/>
              <a:t>General terms of the agreement</a:t>
            </a:r>
          </a:p>
          <a:p>
            <a:r>
              <a:rPr lang="en-US" dirty="0" smtClean="0"/>
              <a:t>Customer and customer personal obligations </a:t>
            </a:r>
          </a:p>
          <a:p>
            <a:pPr marL="0" indent="0">
              <a:buNone/>
            </a:pPr>
            <a:endParaRPr lang="en-US" dirty="0"/>
          </a:p>
        </p:txBody>
      </p:sp>
    </p:spTree>
    <p:extLst>
      <p:ext uri="{BB962C8B-B14F-4D97-AF65-F5344CB8AC3E}">
        <p14:creationId xmlns:p14="http://schemas.microsoft.com/office/powerpoint/2010/main" val="3377535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Maintenance Service Contracts-External Service Agreement</a:t>
            </a:r>
          </a:p>
        </p:txBody>
      </p:sp>
      <p:sp>
        <p:nvSpPr>
          <p:cNvPr id="3" name="Content Placeholder 2"/>
          <p:cNvSpPr>
            <a:spLocks noGrp="1"/>
          </p:cNvSpPr>
          <p:nvPr>
            <p:ph idx="1"/>
          </p:nvPr>
        </p:nvSpPr>
        <p:spPr>
          <a:xfrm>
            <a:off x="685800" y="2743200"/>
            <a:ext cx="7772400" cy="3733800"/>
          </a:xfrm>
        </p:spPr>
        <p:txBody>
          <a:bodyPr/>
          <a:lstStyle/>
          <a:p>
            <a:r>
              <a:rPr lang="en-US" dirty="0" smtClean="0"/>
              <a:t>Confidentiality </a:t>
            </a:r>
          </a:p>
          <a:p>
            <a:r>
              <a:rPr lang="en-US" dirty="0" smtClean="0"/>
              <a:t>Reproduction of documentation and source code</a:t>
            </a:r>
          </a:p>
          <a:p>
            <a:r>
              <a:rPr lang="en-US" dirty="0" smtClean="0"/>
              <a:t>Limits of responsibility, acts of God, order payments, survival, laws </a:t>
            </a:r>
          </a:p>
          <a:p>
            <a:r>
              <a:rPr lang="en-US" dirty="0" smtClean="0"/>
              <a:t>Support procedures</a:t>
            </a:r>
          </a:p>
        </p:txBody>
      </p:sp>
    </p:spTree>
    <p:extLst>
      <p:ext uri="{BB962C8B-B14F-4D97-AF65-F5344CB8AC3E}">
        <p14:creationId xmlns:p14="http://schemas.microsoft.com/office/powerpoint/2010/main" val="1910380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676400"/>
            <a:ext cx="7772400" cy="1143000"/>
          </a:xfrm>
        </p:spPr>
        <p:txBody>
          <a:bodyPr/>
          <a:lstStyle/>
          <a:p>
            <a:r>
              <a:rPr lang="en-US" b="1" dirty="0" smtClean="0"/>
              <a:t/>
            </a:r>
            <a:br>
              <a:rPr lang="en-US" b="1" dirty="0" smtClean="0"/>
            </a:br>
            <a:r>
              <a:rPr lang="en-US" b="1" dirty="0" smtClean="0"/>
              <a:t>Software Maintenance </a:t>
            </a:r>
            <a:br>
              <a:rPr lang="en-US" b="1" dirty="0" smtClean="0"/>
            </a:br>
            <a:endParaRPr lang="en-US" dirty="0"/>
          </a:p>
        </p:txBody>
      </p:sp>
      <p:sp>
        <p:nvSpPr>
          <p:cNvPr id="3" name="Content Placeholder 2"/>
          <p:cNvSpPr>
            <a:spLocks noGrp="1"/>
          </p:cNvSpPr>
          <p:nvPr>
            <p:ph idx="1"/>
          </p:nvPr>
        </p:nvSpPr>
        <p:spPr>
          <a:xfrm>
            <a:off x="685800" y="2819400"/>
            <a:ext cx="7772400" cy="3733800"/>
          </a:xfrm>
        </p:spPr>
        <p:txBody>
          <a:bodyPr/>
          <a:lstStyle/>
          <a:p>
            <a:pPr marL="0" indent="0">
              <a:buNone/>
            </a:pPr>
            <a:r>
              <a:rPr lang="en-US" b="1" dirty="0" smtClean="0"/>
              <a:t>Maintenance Plan</a:t>
            </a:r>
            <a:r>
              <a:rPr lang="en-US" dirty="0" smtClean="0"/>
              <a:t>: Refers to a document that sets out the activities', schedules, practices and resources to be used to maintain a software product and generate a software release.</a:t>
            </a:r>
            <a:endParaRPr lang="en-US" dirty="0"/>
          </a:p>
        </p:txBody>
      </p:sp>
    </p:spTree>
    <p:extLst>
      <p:ext uri="{BB962C8B-B14F-4D97-AF65-F5344CB8AC3E}">
        <p14:creationId xmlns:p14="http://schemas.microsoft.com/office/powerpoint/2010/main" val="2409629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Maintenance Service Contracts-External Service Agreement</a:t>
            </a:r>
          </a:p>
        </p:txBody>
      </p:sp>
      <p:sp>
        <p:nvSpPr>
          <p:cNvPr id="3" name="Content Placeholder 2"/>
          <p:cNvSpPr>
            <a:spLocks noGrp="1"/>
          </p:cNvSpPr>
          <p:nvPr>
            <p:ph idx="1"/>
          </p:nvPr>
        </p:nvSpPr>
        <p:spPr>
          <a:xfrm>
            <a:off x="457200" y="2667000"/>
            <a:ext cx="8153400" cy="3810000"/>
          </a:xfrm>
        </p:spPr>
        <p:txBody>
          <a:bodyPr/>
          <a:lstStyle/>
          <a:p>
            <a:r>
              <a:rPr lang="en-US" dirty="0" smtClean="0"/>
              <a:t>Suppliers proposes temporary solutions</a:t>
            </a:r>
          </a:p>
          <a:p>
            <a:r>
              <a:rPr lang="en-US" dirty="0" smtClean="0"/>
              <a:t>Suppliers negotiate renewals of the license and maintenance </a:t>
            </a:r>
          </a:p>
          <a:p>
            <a:r>
              <a:rPr lang="en-US" dirty="0" smtClean="0"/>
              <a:t>Additional charges are not clearly defined</a:t>
            </a:r>
          </a:p>
          <a:p>
            <a:r>
              <a:rPr lang="en-US" dirty="0" smtClean="0"/>
              <a:t>Escrow services are rarely discussed or included in the costs</a:t>
            </a:r>
            <a:endParaRPr lang="en-US" dirty="0"/>
          </a:p>
        </p:txBody>
      </p:sp>
    </p:spTree>
    <p:extLst>
      <p:ext uri="{BB962C8B-B14F-4D97-AF65-F5344CB8AC3E}">
        <p14:creationId xmlns:p14="http://schemas.microsoft.com/office/powerpoint/2010/main" val="2743471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914400"/>
          </a:xfrm>
        </p:spPr>
        <p:txBody>
          <a:bodyPr/>
          <a:lstStyle/>
          <a:p>
            <a:r>
              <a:rPr lang="en-US" dirty="0" smtClean="0"/>
              <a:t>Outsourcing Agreements</a:t>
            </a:r>
            <a:endParaRPr lang="en-US" dirty="0"/>
          </a:p>
        </p:txBody>
      </p:sp>
      <p:sp>
        <p:nvSpPr>
          <p:cNvPr id="3" name="Content Placeholder 2"/>
          <p:cNvSpPr>
            <a:spLocks noGrp="1"/>
          </p:cNvSpPr>
          <p:nvPr>
            <p:ph idx="1"/>
          </p:nvPr>
        </p:nvSpPr>
        <p:spPr>
          <a:xfrm>
            <a:off x="685800" y="2438400"/>
            <a:ext cx="7772400" cy="4038600"/>
          </a:xfrm>
        </p:spPr>
        <p:txBody>
          <a:bodyPr/>
          <a:lstStyle/>
          <a:p>
            <a:r>
              <a:rPr lang="en-US" dirty="0" smtClean="0"/>
              <a:t>Promising of decreasing costs</a:t>
            </a:r>
          </a:p>
          <a:p>
            <a:r>
              <a:rPr lang="en-US" dirty="0" smtClean="0"/>
              <a:t>Access to the expertise of the outsourcer’s personnel</a:t>
            </a:r>
          </a:p>
          <a:p>
            <a:r>
              <a:rPr lang="en-US" dirty="0" smtClean="0"/>
              <a:t>Move from a fixed-cost structure to a variable-cost structure</a:t>
            </a:r>
          </a:p>
          <a:p>
            <a:r>
              <a:rPr lang="en-US" dirty="0" smtClean="0"/>
              <a:t>Collect revenue from the sale of an asset</a:t>
            </a:r>
          </a:p>
          <a:p>
            <a:endParaRPr lang="en-US" dirty="0"/>
          </a:p>
        </p:txBody>
      </p:sp>
    </p:spTree>
    <p:extLst>
      <p:ext uri="{BB962C8B-B14F-4D97-AF65-F5344CB8AC3E}">
        <p14:creationId xmlns:p14="http://schemas.microsoft.com/office/powerpoint/2010/main" val="2355066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762000"/>
          </a:xfrm>
        </p:spPr>
        <p:txBody>
          <a:bodyPr/>
          <a:lstStyle/>
          <a:p>
            <a:r>
              <a:rPr lang="en-US" dirty="0" smtClean="0"/>
              <a:t/>
            </a:r>
            <a:br>
              <a:rPr lang="en-US" dirty="0" smtClean="0"/>
            </a:br>
            <a:r>
              <a:rPr lang="en-US" dirty="0" smtClean="0"/>
              <a:t>Outsourcing </a:t>
            </a:r>
            <a:r>
              <a:rPr lang="en-US" dirty="0"/>
              <a:t>Agreements</a:t>
            </a:r>
            <a:br>
              <a:rPr lang="en-US" dirty="0"/>
            </a:br>
            <a:endParaRPr lang="en-US" dirty="0"/>
          </a:p>
        </p:txBody>
      </p:sp>
      <p:sp>
        <p:nvSpPr>
          <p:cNvPr id="3" name="Content Placeholder 2"/>
          <p:cNvSpPr>
            <a:spLocks noGrp="1"/>
          </p:cNvSpPr>
          <p:nvPr>
            <p:ph idx="1"/>
          </p:nvPr>
        </p:nvSpPr>
        <p:spPr>
          <a:xfrm>
            <a:off x="685800" y="2286000"/>
            <a:ext cx="7772400" cy="4191000"/>
          </a:xfrm>
        </p:spPr>
        <p:txBody>
          <a:bodyPr/>
          <a:lstStyle/>
          <a:p>
            <a:r>
              <a:rPr lang="en-US" dirty="0"/>
              <a:t>IS/IT not being one of the company’s strategic activities </a:t>
            </a:r>
          </a:p>
          <a:p>
            <a:r>
              <a:rPr lang="en-US" dirty="0" smtClean="0"/>
              <a:t>Transfer of technical details and problems to the outsourcer</a:t>
            </a:r>
          </a:p>
          <a:p>
            <a:r>
              <a:rPr lang="en-US" dirty="0" smtClean="0"/>
              <a:t>The outsourcer offers typically a 90-day warranty following the correction of a specific problem</a:t>
            </a:r>
            <a:endParaRPr lang="en-US" dirty="0"/>
          </a:p>
        </p:txBody>
      </p:sp>
    </p:spTree>
    <p:extLst>
      <p:ext uri="{BB962C8B-B14F-4D97-AF65-F5344CB8AC3E}">
        <p14:creationId xmlns:p14="http://schemas.microsoft.com/office/powerpoint/2010/main" val="2309185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533400"/>
          </a:xfrm>
        </p:spPr>
        <p:txBody>
          <a:bodyPr/>
          <a:lstStyle/>
          <a:p>
            <a:r>
              <a:rPr lang="en-US" dirty="0" smtClean="0"/>
              <a:t/>
            </a:r>
            <a:br>
              <a:rPr lang="en-US" dirty="0" smtClean="0"/>
            </a:br>
            <a:r>
              <a:rPr lang="en-US" dirty="0" smtClean="0"/>
              <a:t>Outsourcing </a:t>
            </a:r>
            <a:r>
              <a:rPr lang="en-US" dirty="0"/>
              <a:t>Agreements</a:t>
            </a:r>
            <a:br>
              <a:rPr lang="en-US" dirty="0"/>
            </a:br>
            <a:endParaRPr lang="en-US" dirty="0"/>
          </a:p>
        </p:txBody>
      </p:sp>
      <p:sp>
        <p:nvSpPr>
          <p:cNvPr id="3" name="Content Placeholder 2"/>
          <p:cNvSpPr>
            <a:spLocks noGrp="1"/>
          </p:cNvSpPr>
          <p:nvPr>
            <p:ph idx="1"/>
          </p:nvPr>
        </p:nvSpPr>
        <p:spPr>
          <a:xfrm>
            <a:off x="228600" y="2057400"/>
            <a:ext cx="8534400" cy="4724400"/>
          </a:xfrm>
        </p:spPr>
        <p:txBody>
          <a:bodyPr/>
          <a:lstStyle/>
          <a:p>
            <a:r>
              <a:rPr lang="en-US" dirty="0" smtClean="0"/>
              <a:t>The outsourcer asks the client to determine the priority of maintenance work items</a:t>
            </a:r>
          </a:p>
          <a:p>
            <a:r>
              <a:rPr lang="en-US" dirty="0" smtClean="0"/>
              <a:t>The outsourcer keeps a list and a history of problems submitted using help desk software</a:t>
            </a:r>
          </a:p>
          <a:p>
            <a:r>
              <a:rPr lang="en-US" dirty="0" smtClean="0"/>
              <a:t>ISO 14764 software maintenance work categories are not often used </a:t>
            </a:r>
          </a:p>
          <a:p>
            <a:r>
              <a:rPr lang="en-US" dirty="0" smtClean="0"/>
              <a:t>Outsourcing agreement is for 5 -10 years</a:t>
            </a:r>
            <a:endParaRPr lang="en-US" dirty="0"/>
          </a:p>
        </p:txBody>
      </p:sp>
    </p:spTree>
    <p:extLst>
      <p:ext uri="{BB962C8B-B14F-4D97-AF65-F5344CB8AC3E}">
        <p14:creationId xmlns:p14="http://schemas.microsoft.com/office/powerpoint/2010/main" val="3872036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What is Maintenance and Why is It Important?</a:t>
            </a:r>
          </a:p>
        </p:txBody>
      </p:sp>
      <p:sp>
        <p:nvSpPr>
          <p:cNvPr id="3" name="Content Placeholder 2"/>
          <p:cNvSpPr>
            <a:spLocks noGrp="1"/>
          </p:cNvSpPr>
          <p:nvPr>
            <p:ph idx="1"/>
          </p:nvPr>
        </p:nvSpPr>
        <p:spPr>
          <a:xfrm>
            <a:off x="685800" y="2667000"/>
            <a:ext cx="7772400" cy="3810000"/>
          </a:xfrm>
        </p:spPr>
        <p:txBody>
          <a:bodyPr/>
          <a:lstStyle/>
          <a:p>
            <a:pPr marL="0" indent="0">
              <a:buNone/>
            </a:pPr>
            <a:r>
              <a:rPr lang="en-US" dirty="0" smtClean="0"/>
              <a:t>“Software maintenance – software maintenance is the process of modifying a software system or its components after delivery to correct faults, improve performances or other attributes, or adapt to a changed environment.”</a:t>
            </a:r>
            <a:endParaRPr lang="en-US" dirty="0"/>
          </a:p>
        </p:txBody>
      </p:sp>
    </p:spTree>
    <p:extLst>
      <p:ext uri="{BB962C8B-B14F-4D97-AF65-F5344CB8AC3E}">
        <p14:creationId xmlns:p14="http://schemas.microsoft.com/office/powerpoint/2010/main" val="3286416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 What is Maintenance and Why is It Important?</a:t>
            </a:r>
            <a:endParaRPr lang="en-US" dirty="0"/>
          </a:p>
        </p:txBody>
      </p:sp>
      <p:sp>
        <p:nvSpPr>
          <p:cNvPr id="3" name="Content Placeholder 2"/>
          <p:cNvSpPr>
            <a:spLocks noGrp="1"/>
          </p:cNvSpPr>
          <p:nvPr>
            <p:ph idx="1"/>
          </p:nvPr>
        </p:nvSpPr>
        <p:spPr>
          <a:xfrm>
            <a:off x="685800" y="2667000"/>
            <a:ext cx="7772400" cy="3810000"/>
          </a:xfrm>
        </p:spPr>
        <p:txBody>
          <a:bodyPr/>
          <a:lstStyle/>
          <a:p>
            <a:r>
              <a:rPr lang="en-US" dirty="0" smtClean="0"/>
              <a:t>Maintenance is flexibility agent.</a:t>
            </a:r>
          </a:p>
          <a:p>
            <a:r>
              <a:rPr lang="en-US" dirty="0" smtClean="0"/>
              <a:t>Software must adapt as the environment in which it operates changes.</a:t>
            </a:r>
          </a:p>
          <a:p>
            <a:r>
              <a:rPr lang="en-US" dirty="0" smtClean="0"/>
              <a:t>There are five reasons for software changes.</a:t>
            </a:r>
            <a:endParaRPr lang="en-US" dirty="0"/>
          </a:p>
        </p:txBody>
      </p:sp>
    </p:spTree>
    <p:extLst>
      <p:ext uri="{BB962C8B-B14F-4D97-AF65-F5344CB8AC3E}">
        <p14:creationId xmlns:p14="http://schemas.microsoft.com/office/powerpoint/2010/main" val="2480394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1143000"/>
          </a:xfrm>
        </p:spPr>
        <p:txBody>
          <a:bodyPr/>
          <a:lstStyle/>
          <a:p>
            <a:r>
              <a:rPr lang="en-US" dirty="0"/>
              <a:t>2.1 What is Maintenance and Why is It Important?</a:t>
            </a:r>
          </a:p>
        </p:txBody>
      </p:sp>
      <p:sp>
        <p:nvSpPr>
          <p:cNvPr id="3" name="Content Placeholder 2"/>
          <p:cNvSpPr>
            <a:spLocks noGrp="1"/>
          </p:cNvSpPr>
          <p:nvPr>
            <p:ph idx="1"/>
          </p:nvPr>
        </p:nvSpPr>
        <p:spPr>
          <a:xfrm>
            <a:off x="685800" y="2667000"/>
            <a:ext cx="7772400" cy="4038600"/>
          </a:xfrm>
        </p:spPr>
        <p:txBody>
          <a:bodyPr/>
          <a:lstStyle/>
          <a:p>
            <a:pPr marL="0" indent="0">
              <a:buNone/>
            </a:pPr>
            <a:r>
              <a:rPr lang="en-US" b="1" dirty="0" smtClean="0"/>
              <a:t>1. Enhancements: </a:t>
            </a:r>
            <a:r>
              <a:rPr lang="en-US" dirty="0" smtClean="0"/>
              <a:t>Add capabilities to an existing capability in a manner that preserves the previous functionality and performance.</a:t>
            </a:r>
          </a:p>
          <a:p>
            <a:pPr lvl="1"/>
            <a:r>
              <a:rPr lang="en-US" dirty="0" smtClean="0"/>
              <a:t>Changes may also be needed to remove or alter functionality, in particular when it becomes irrelevant. </a:t>
            </a:r>
            <a:endParaRPr lang="en-US" dirty="0"/>
          </a:p>
        </p:txBody>
      </p:sp>
    </p:spTree>
    <p:extLst>
      <p:ext uri="{BB962C8B-B14F-4D97-AF65-F5344CB8AC3E}">
        <p14:creationId xmlns:p14="http://schemas.microsoft.com/office/powerpoint/2010/main" val="866872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1066800"/>
          </a:xfrm>
        </p:spPr>
        <p:txBody>
          <a:bodyPr/>
          <a:lstStyle/>
          <a:p>
            <a:r>
              <a:rPr lang="en-US" dirty="0"/>
              <a:t>2.1 What is Maintenance and Why is It Important?</a:t>
            </a:r>
          </a:p>
        </p:txBody>
      </p:sp>
      <p:sp>
        <p:nvSpPr>
          <p:cNvPr id="3" name="Content Placeholder 2"/>
          <p:cNvSpPr>
            <a:spLocks noGrp="1"/>
          </p:cNvSpPr>
          <p:nvPr>
            <p:ph idx="1"/>
          </p:nvPr>
        </p:nvSpPr>
        <p:spPr>
          <a:xfrm>
            <a:off x="685800" y="2590800"/>
            <a:ext cx="7772400" cy="3886200"/>
          </a:xfrm>
        </p:spPr>
        <p:txBody>
          <a:bodyPr/>
          <a:lstStyle/>
          <a:p>
            <a:pPr marL="0" indent="0">
              <a:buNone/>
            </a:pPr>
            <a:r>
              <a:rPr lang="en-US" b="1" dirty="0" smtClean="0"/>
              <a:t>2. Repairs: </a:t>
            </a:r>
            <a:r>
              <a:rPr lang="en-US" dirty="0" smtClean="0"/>
              <a:t>Actions taken on nonconforming product to find and fix problems so that it will perform as intended.</a:t>
            </a:r>
          </a:p>
          <a:p>
            <a:pPr lvl="1"/>
            <a:r>
              <a:rPr lang="en-US" dirty="0" smtClean="0"/>
              <a:t>Defects that must be fixed in the software application.</a:t>
            </a:r>
            <a:endParaRPr lang="en-US" dirty="0"/>
          </a:p>
        </p:txBody>
      </p:sp>
    </p:spTree>
    <p:extLst>
      <p:ext uri="{BB962C8B-B14F-4D97-AF65-F5344CB8AC3E}">
        <p14:creationId xmlns:p14="http://schemas.microsoft.com/office/powerpoint/2010/main" val="3186427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71600"/>
            <a:ext cx="8839200" cy="685800"/>
          </a:xfrm>
        </p:spPr>
        <p:txBody>
          <a:bodyPr/>
          <a:lstStyle/>
          <a:p>
            <a:r>
              <a:rPr lang="en-US" sz="3000" dirty="0"/>
              <a:t>2.1 What is Maintenance and Why is It Important?</a:t>
            </a:r>
          </a:p>
        </p:txBody>
      </p:sp>
      <p:sp>
        <p:nvSpPr>
          <p:cNvPr id="3" name="Content Placeholder 2"/>
          <p:cNvSpPr>
            <a:spLocks noGrp="1"/>
          </p:cNvSpPr>
          <p:nvPr>
            <p:ph idx="1"/>
          </p:nvPr>
        </p:nvSpPr>
        <p:spPr>
          <a:xfrm>
            <a:off x="152400" y="2057400"/>
            <a:ext cx="8839200" cy="4724400"/>
          </a:xfrm>
        </p:spPr>
        <p:txBody>
          <a:bodyPr/>
          <a:lstStyle/>
          <a:p>
            <a:pPr marL="0" indent="0">
              <a:buNone/>
            </a:pPr>
            <a:r>
              <a:rPr lang="en-US" b="1" dirty="0" smtClean="0"/>
              <a:t>3. Performance Improvement: </a:t>
            </a:r>
            <a:r>
              <a:rPr lang="en-US" dirty="0" smtClean="0"/>
              <a:t>The degree to which the software accomplishes its designated functions within given constraints, such as speed, accuracy, or memory utilization.</a:t>
            </a:r>
          </a:p>
          <a:p>
            <a:pPr lvl="1"/>
            <a:r>
              <a:rPr lang="en-US" dirty="0"/>
              <a:t>Improve speed, performance, and access, especially when the system becomes mired down with tasks that execute in the background and with temporary files that clutter the storage devices. </a:t>
            </a:r>
          </a:p>
          <a:p>
            <a:pPr marL="0" indent="0">
              <a:buNone/>
            </a:pPr>
            <a:r>
              <a:rPr lang="en-US" dirty="0" smtClean="0"/>
              <a:t> </a:t>
            </a:r>
          </a:p>
        </p:txBody>
      </p:sp>
    </p:spTree>
    <p:extLst>
      <p:ext uri="{BB962C8B-B14F-4D97-AF65-F5344CB8AC3E}">
        <p14:creationId xmlns:p14="http://schemas.microsoft.com/office/powerpoint/2010/main" val="3413263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What is Maintenance and Why is It Important?</a:t>
            </a:r>
          </a:p>
        </p:txBody>
      </p:sp>
      <p:sp>
        <p:nvSpPr>
          <p:cNvPr id="3" name="Content Placeholder 2"/>
          <p:cNvSpPr>
            <a:spLocks noGrp="1"/>
          </p:cNvSpPr>
          <p:nvPr>
            <p:ph idx="1"/>
          </p:nvPr>
        </p:nvSpPr>
        <p:spPr>
          <a:xfrm>
            <a:off x="457200" y="2667000"/>
            <a:ext cx="8382000" cy="4038600"/>
          </a:xfrm>
        </p:spPr>
        <p:txBody>
          <a:bodyPr/>
          <a:lstStyle/>
          <a:p>
            <a:pPr marL="0" indent="0">
              <a:buNone/>
            </a:pPr>
            <a:r>
              <a:rPr lang="en-US" b="1" dirty="0" smtClean="0"/>
              <a:t>4. Environment upgrades: </a:t>
            </a:r>
            <a:r>
              <a:rPr lang="en-US" dirty="0" smtClean="0"/>
              <a:t>The software does not operate in a static world. The platforms that it runs on and environments in which it operates are periodically updated, upgraded, and replaced. </a:t>
            </a:r>
          </a:p>
          <a:p>
            <a:pPr lvl="1"/>
            <a:r>
              <a:rPr lang="en-US" dirty="0" smtClean="0"/>
              <a:t>Repair and replace packages and continue to use as-is.</a:t>
            </a:r>
            <a:endParaRPr lang="en-US" dirty="0"/>
          </a:p>
        </p:txBody>
      </p:sp>
    </p:spTree>
    <p:extLst>
      <p:ext uri="{BB962C8B-B14F-4D97-AF65-F5344CB8AC3E}">
        <p14:creationId xmlns:p14="http://schemas.microsoft.com/office/powerpoint/2010/main" val="939609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95400"/>
            <a:ext cx="7772400" cy="685800"/>
          </a:xfrm>
        </p:spPr>
        <p:txBody>
          <a:bodyPr/>
          <a:lstStyle/>
          <a:p>
            <a:r>
              <a:rPr lang="en-US" b="1" dirty="0" smtClean="0"/>
              <a:t>1.1 Software Maintenance </a:t>
            </a:r>
            <a:endParaRPr lang="en-US" dirty="0"/>
          </a:p>
        </p:txBody>
      </p:sp>
      <p:sp>
        <p:nvSpPr>
          <p:cNvPr id="3" name="Content Placeholder 2"/>
          <p:cNvSpPr>
            <a:spLocks noGrp="1"/>
          </p:cNvSpPr>
          <p:nvPr>
            <p:ph idx="1"/>
          </p:nvPr>
        </p:nvSpPr>
        <p:spPr>
          <a:xfrm>
            <a:off x="304800" y="1981200"/>
            <a:ext cx="8610600" cy="4724400"/>
          </a:xfrm>
        </p:spPr>
        <p:txBody>
          <a:bodyPr/>
          <a:lstStyle/>
          <a:p>
            <a:pPr marL="0" indent="0">
              <a:buNone/>
            </a:pPr>
            <a:r>
              <a:rPr lang="en-US" dirty="0" smtClean="0"/>
              <a:t>US has 32% of software developers are in different industries.</a:t>
            </a:r>
          </a:p>
          <a:p>
            <a:pPr marL="0" indent="0">
              <a:buNone/>
            </a:pPr>
            <a:r>
              <a:rPr lang="en-US" dirty="0" smtClean="0"/>
              <a:t>Remaining percentage are involved in software maintenance tasks.</a:t>
            </a:r>
          </a:p>
          <a:p>
            <a:pPr marL="0" indent="0">
              <a:buNone/>
            </a:pPr>
            <a:r>
              <a:rPr lang="en-US" dirty="0" smtClean="0"/>
              <a:t>There are large number of computer programmers are self employed.</a:t>
            </a:r>
          </a:p>
          <a:p>
            <a:pPr marL="0" indent="0">
              <a:buNone/>
            </a:pPr>
            <a:r>
              <a:rPr lang="en-US" dirty="0" smtClean="0"/>
              <a:t>Lower prevailing wages and higher educated workers are in India. Over 6 to 7 billion software projects are offshored</a:t>
            </a:r>
            <a:endParaRPr lang="en-US" dirty="0"/>
          </a:p>
        </p:txBody>
      </p:sp>
    </p:spTree>
    <p:extLst>
      <p:ext uri="{BB962C8B-B14F-4D97-AF65-F5344CB8AC3E}">
        <p14:creationId xmlns:p14="http://schemas.microsoft.com/office/powerpoint/2010/main" val="3971419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What is Maintenance and Why is It Important?</a:t>
            </a:r>
          </a:p>
        </p:txBody>
      </p:sp>
      <p:sp>
        <p:nvSpPr>
          <p:cNvPr id="3" name="Content Placeholder 2"/>
          <p:cNvSpPr>
            <a:spLocks noGrp="1"/>
          </p:cNvSpPr>
          <p:nvPr>
            <p:ph idx="1"/>
          </p:nvPr>
        </p:nvSpPr>
        <p:spPr>
          <a:xfrm>
            <a:off x="685800" y="2667000"/>
            <a:ext cx="7772400" cy="3810000"/>
          </a:xfrm>
        </p:spPr>
        <p:txBody>
          <a:bodyPr/>
          <a:lstStyle/>
          <a:p>
            <a:pPr marL="0" indent="0">
              <a:buNone/>
            </a:pPr>
            <a:r>
              <a:rPr lang="en-US" b="1" dirty="0" smtClean="0"/>
              <a:t>5. Configuration changes: </a:t>
            </a:r>
            <a:r>
              <a:rPr lang="en-US" dirty="0" smtClean="0"/>
              <a:t>In configuration management, the functional and physical characteristics of hardware or software as set forth in technical documentation or achieved in a product.</a:t>
            </a:r>
            <a:endParaRPr lang="en-US" dirty="0"/>
          </a:p>
        </p:txBody>
      </p:sp>
    </p:spTree>
    <p:extLst>
      <p:ext uri="{BB962C8B-B14F-4D97-AF65-F5344CB8AC3E}">
        <p14:creationId xmlns:p14="http://schemas.microsoft.com/office/powerpoint/2010/main" val="832282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What is Maintenance and Why is It Important?</a:t>
            </a:r>
          </a:p>
        </p:txBody>
      </p:sp>
      <p:sp>
        <p:nvSpPr>
          <p:cNvPr id="3" name="Content Placeholder 2"/>
          <p:cNvSpPr>
            <a:spLocks noGrp="1"/>
          </p:cNvSpPr>
          <p:nvPr>
            <p:ph idx="1"/>
          </p:nvPr>
        </p:nvSpPr>
        <p:spPr>
          <a:xfrm>
            <a:off x="685800" y="2667000"/>
            <a:ext cx="7772400" cy="3810000"/>
          </a:xfrm>
        </p:spPr>
        <p:txBody>
          <a:bodyPr/>
          <a:lstStyle/>
          <a:p>
            <a:r>
              <a:rPr lang="en-US" dirty="0" smtClean="0"/>
              <a:t>The IEEE also defined the term maintainability because of the strong bond that exists between the two terms with the following definition in its Standard 610.12-90;</a:t>
            </a:r>
          </a:p>
        </p:txBody>
      </p:sp>
    </p:spTree>
    <p:extLst>
      <p:ext uri="{BB962C8B-B14F-4D97-AF65-F5344CB8AC3E}">
        <p14:creationId xmlns:p14="http://schemas.microsoft.com/office/powerpoint/2010/main" val="494924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What is Maintenance and Why is It Important?</a:t>
            </a:r>
          </a:p>
        </p:txBody>
      </p:sp>
      <p:sp>
        <p:nvSpPr>
          <p:cNvPr id="3" name="Content Placeholder 2"/>
          <p:cNvSpPr>
            <a:spLocks noGrp="1"/>
          </p:cNvSpPr>
          <p:nvPr>
            <p:ph idx="1"/>
          </p:nvPr>
        </p:nvSpPr>
        <p:spPr>
          <a:xfrm>
            <a:off x="228600" y="2667000"/>
            <a:ext cx="8763000" cy="4038600"/>
          </a:xfrm>
        </p:spPr>
        <p:txBody>
          <a:bodyPr/>
          <a:lstStyle/>
          <a:p>
            <a:r>
              <a:rPr lang="en-US" dirty="0"/>
              <a:t>“</a:t>
            </a:r>
            <a:r>
              <a:rPr lang="en-US" i="1" dirty="0"/>
              <a:t>Maintainability</a:t>
            </a:r>
            <a:r>
              <a:rPr lang="en-US" dirty="0"/>
              <a:t>- refers to the ease, in which the software can be maintained, enhanced, adapted, or corrected to satisfy specified requirements</a:t>
            </a:r>
            <a:r>
              <a:rPr lang="en-US" dirty="0" smtClean="0"/>
              <a:t>.”</a:t>
            </a:r>
          </a:p>
          <a:p>
            <a:pPr marL="850900" lvl="1" indent="-514350">
              <a:buFont typeface="+mj-lt"/>
              <a:buAutoNum type="arabicPeriod"/>
            </a:pPr>
            <a:r>
              <a:rPr lang="en-US" dirty="0" smtClean="0"/>
              <a:t>Maintainer</a:t>
            </a:r>
          </a:p>
          <a:p>
            <a:pPr marL="850900" lvl="1" indent="-514350">
              <a:buFont typeface="+mj-lt"/>
              <a:buAutoNum type="arabicPeriod"/>
            </a:pPr>
            <a:r>
              <a:rPr lang="en-US" dirty="0" smtClean="0"/>
              <a:t>Maintenance environment</a:t>
            </a:r>
          </a:p>
          <a:p>
            <a:pPr marL="850900" lvl="1" indent="-514350">
              <a:buFont typeface="+mj-lt"/>
              <a:buAutoNum type="arabicPeriod"/>
            </a:pPr>
            <a:r>
              <a:rPr lang="en-US" dirty="0" smtClean="0"/>
              <a:t>Maintenance process </a:t>
            </a:r>
          </a:p>
          <a:p>
            <a:pPr marL="850900" lvl="1" indent="-514350">
              <a:buFont typeface="+mj-lt"/>
              <a:buAutoNum type="arabicPeriod"/>
            </a:pPr>
            <a:r>
              <a:rPr lang="en-US" dirty="0" smtClean="0"/>
              <a:t>Sustaining engineering </a:t>
            </a:r>
            <a:endParaRPr lang="en-US" dirty="0"/>
          </a:p>
          <a:p>
            <a:endParaRPr lang="en-US" dirty="0"/>
          </a:p>
        </p:txBody>
      </p:sp>
    </p:spTree>
    <p:extLst>
      <p:ext uri="{BB962C8B-B14F-4D97-AF65-F5344CB8AC3E}">
        <p14:creationId xmlns:p14="http://schemas.microsoft.com/office/powerpoint/2010/main" val="564115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990600"/>
          </a:xfrm>
        </p:spPr>
        <p:txBody>
          <a:bodyPr/>
          <a:lstStyle/>
          <a:p>
            <a:r>
              <a:rPr lang="en-US" dirty="0" smtClean="0"/>
              <a:t>2.2 Who Does It (Maintenance), Why, Where, When, and How? </a:t>
            </a:r>
            <a:endParaRPr lang="en-US" dirty="0"/>
          </a:p>
        </p:txBody>
      </p:sp>
      <p:sp>
        <p:nvSpPr>
          <p:cNvPr id="3" name="Content Placeholder 2"/>
          <p:cNvSpPr>
            <a:spLocks noGrp="1"/>
          </p:cNvSpPr>
          <p:nvPr>
            <p:ph idx="1"/>
          </p:nvPr>
        </p:nvSpPr>
        <p:spPr>
          <a:xfrm>
            <a:off x="685800" y="2514600"/>
            <a:ext cx="7772400" cy="3962400"/>
          </a:xfrm>
        </p:spPr>
        <p:txBody>
          <a:bodyPr/>
          <a:lstStyle/>
          <a:p>
            <a:r>
              <a:rPr lang="en-US" b="1" dirty="0" smtClean="0"/>
              <a:t>Who:</a:t>
            </a:r>
          </a:p>
          <a:p>
            <a:pPr lvl="1"/>
            <a:r>
              <a:rPr lang="en-US" i="1" dirty="0"/>
              <a:t>Reality</a:t>
            </a:r>
            <a:r>
              <a:rPr lang="en-US" dirty="0"/>
              <a:t>: Separate maintenance teams whose workforce is senior and more skilled and experienced than the development team:</a:t>
            </a:r>
          </a:p>
          <a:p>
            <a:pPr marL="1254125" lvl="2" indent="-514350"/>
            <a:r>
              <a:rPr lang="en-US" dirty="0"/>
              <a:t>Commercial-mainly outsourced.</a:t>
            </a:r>
          </a:p>
          <a:p>
            <a:pPr marL="1254125" lvl="2" indent="-514350"/>
            <a:r>
              <a:rPr lang="en-US" dirty="0"/>
              <a:t>Government-primarily introduced.</a:t>
            </a:r>
          </a:p>
        </p:txBody>
      </p:sp>
    </p:spTree>
    <p:extLst>
      <p:ext uri="{BB962C8B-B14F-4D97-AF65-F5344CB8AC3E}">
        <p14:creationId xmlns:p14="http://schemas.microsoft.com/office/powerpoint/2010/main" val="1972857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Who Does It (Maintenance), Why, Where, When, and How? </a:t>
            </a:r>
          </a:p>
        </p:txBody>
      </p:sp>
      <p:sp>
        <p:nvSpPr>
          <p:cNvPr id="3" name="Content Placeholder 2"/>
          <p:cNvSpPr>
            <a:spLocks noGrp="1"/>
          </p:cNvSpPr>
          <p:nvPr>
            <p:ph idx="1"/>
          </p:nvPr>
        </p:nvSpPr>
        <p:spPr>
          <a:xfrm>
            <a:off x="685800" y="2667000"/>
            <a:ext cx="7772400" cy="3810000"/>
          </a:xfrm>
        </p:spPr>
        <p:txBody>
          <a:bodyPr/>
          <a:lstStyle/>
          <a:p>
            <a:r>
              <a:rPr lang="en-US" b="1" dirty="0" smtClean="0"/>
              <a:t>Why:</a:t>
            </a:r>
          </a:p>
          <a:p>
            <a:pPr lvl="1"/>
            <a:r>
              <a:rPr lang="en-US" i="1" dirty="0"/>
              <a:t>Reality: </a:t>
            </a:r>
            <a:r>
              <a:rPr lang="en-US" dirty="0"/>
              <a:t>To reduce the backlog of software change requests and software trouble reports addressed in priority order based on an assessment of priority, change impact, and cost</a:t>
            </a:r>
          </a:p>
        </p:txBody>
      </p:sp>
    </p:spTree>
    <p:extLst>
      <p:ext uri="{BB962C8B-B14F-4D97-AF65-F5344CB8AC3E}">
        <p14:creationId xmlns:p14="http://schemas.microsoft.com/office/powerpoint/2010/main" val="1586110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Who Does It (Maintenance), Why, Where, When, and How? </a:t>
            </a:r>
          </a:p>
        </p:txBody>
      </p:sp>
      <p:sp>
        <p:nvSpPr>
          <p:cNvPr id="3" name="Content Placeholder 2"/>
          <p:cNvSpPr>
            <a:spLocks noGrp="1"/>
          </p:cNvSpPr>
          <p:nvPr>
            <p:ph idx="1"/>
          </p:nvPr>
        </p:nvSpPr>
        <p:spPr>
          <a:xfrm>
            <a:off x="685800" y="2667000"/>
            <a:ext cx="7772400" cy="3810000"/>
          </a:xfrm>
        </p:spPr>
        <p:txBody>
          <a:bodyPr/>
          <a:lstStyle/>
          <a:p>
            <a:r>
              <a:rPr lang="en-US" b="1" dirty="0" smtClean="0"/>
              <a:t>Where: </a:t>
            </a:r>
          </a:p>
          <a:p>
            <a:pPr lvl="1"/>
            <a:r>
              <a:rPr lang="en-US" i="1" dirty="0"/>
              <a:t>Reality: </a:t>
            </a:r>
            <a:r>
              <a:rPr lang="en-US" dirty="0"/>
              <a:t>At both a central maintenance facility and operational sites in the field; testing was done at some integration facility</a:t>
            </a:r>
          </a:p>
        </p:txBody>
      </p:sp>
    </p:spTree>
    <p:extLst>
      <p:ext uri="{BB962C8B-B14F-4D97-AF65-F5344CB8AC3E}">
        <p14:creationId xmlns:p14="http://schemas.microsoft.com/office/powerpoint/2010/main" val="2503969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Who Does It (Maintenance), Why, Where, When, and How? </a:t>
            </a:r>
          </a:p>
        </p:txBody>
      </p:sp>
      <p:sp>
        <p:nvSpPr>
          <p:cNvPr id="3" name="Content Placeholder 2"/>
          <p:cNvSpPr>
            <a:spLocks noGrp="1"/>
          </p:cNvSpPr>
          <p:nvPr>
            <p:ph idx="1"/>
          </p:nvPr>
        </p:nvSpPr>
        <p:spPr>
          <a:xfrm>
            <a:off x="685800" y="2667000"/>
            <a:ext cx="7772400" cy="3810000"/>
          </a:xfrm>
        </p:spPr>
        <p:txBody>
          <a:bodyPr/>
          <a:lstStyle/>
          <a:p>
            <a:r>
              <a:rPr lang="en-US" b="1" dirty="0" smtClean="0"/>
              <a:t>When: </a:t>
            </a:r>
          </a:p>
          <a:p>
            <a:pPr lvl="1"/>
            <a:r>
              <a:rPr lang="en-US" i="1" dirty="0" smtClean="0"/>
              <a:t>Reality: </a:t>
            </a:r>
            <a:r>
              <a:rPr lang="en-US" dirty="0" smtClean="0"/>
              <a:t>After delivery of product, during the first year of operations and, thereafter, on a periodic block release basis</a:t>
            </a:r>
            <a:endParaRPr lang="en-US" dirty="0"/>
          </a:p>
        </p:txBody>
      </p:sp>
    </p:spTree>
    <p:extLst>
      <p:ext uri="{BB962C8B-B14F-4D97-AF65-F5344CB8AC3E}">
        <p14:creationId xmlns:p14="http://schemas.microsoft.com/office/powerpoint/2010/main" val="1059048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Who Does It (Maintenance), Why, Where, When, and How? </a:t>
            </a:r>
          </a:p>
        </p:txBody>
      </p:sp>
      <p:sp>
        <p:nvSpPr>
          <p:cNvPr id="3" name="Content Placeholder 2"/>
          <p:cNvSpPr>
            <a:spLocks noGrp="1"/>
          </p:cNvSpPr>
          <p:nvPr>
            <p:ph idx="1"/>
          </p:nvPr>
        </p:nvSpPr>
        <p:spPr>
          <a:xfrm>
            <a:off x="685800" y="2667000"/>
            <a:ext cx="7772400" cy="3810000"/>
          </a:xfrm>
        </p:spPr>
        <p:txBody>
          <a:bodyPr/>
          <a:lstStyle/>
          <a:p>
            <a:r>
              <a:rPr lang="en-US" b="1" dirty="0" smtClean="0"/>
              <a:t>How:</a:t>
            </a:r>
          </a:p>
          <a:p>
            <a:pPr lvl="1"/>
            <a:r>
              <a:rPr lang="en-US" i="1" dirty="0"/>
              <a:t>Reality: </a:t>
            </a:r>
            <a:r>
              <a:rPr lang="en-US" dirty="0"/>
              <a:t>Often done on a catch as catch can basis; however, mature maintenance shops have well-disciplined set of processes that are broader than those used during development</a:t>
            </a:r>
          </a:p>
          <a:p>
            <a:pPr marL="0" indent="0">
              <a:buNone/>
            </a:pPr>
            <a:endParaRPr lang="en-US" dirty="0"/>
          </a:p>
        </p:txBody>
      </p:sp>
    </p:spTree>
    <p:extLst>
      <p:ext uri="{BB962C8B-B14F-4D97-AF65-F5344CB8AC3E}">
        <p14:creationId xmlns:p14="http://schemas.microsoft.com/office/powerpoint/2010/main" val="3727234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2.2.1 As Part of Development</a:t>
            </a:r>
            <a:endParaRPr lang="en-US" dirty="0"/>
          </a:p>
        </p:txBody>
      </p:sp>
      <p:sp>
        <p:nvSpPr>
          <p:cNvPr id="3" name="Content Placeholder 2"/>
          <p:cNvSpPr>
            <a:spLocks noGrp="1"/>
          </p:cNvSpPr>
          <p:nvPr>
            <p:ph idx="1"/>
          </p:nvPr>
        </p:nvSpPr>
        <p:spPr>
          <a:xfrm>
            <a:off x="685800" y="2514600"/>
            <a:ext cx="7772400" cy="4114800"/>
          </a:xfrm>
        </p:spPr>
        <p:txBody>
          <a:bodyPr/>
          <a:lstStyle/>
          <a:p>
            <a:r>
              <a:rPr lang="en-US" dirty="0" smtClean="0"/>
              <a:t>Planning for transition is needed so that the maintenance can take over after the product development and deployment.</a:t>
            </a:r>
          </a:p>
          <a:p>
            <a:r>
              <a:rPr lang="en-US" dirty="0" smtClean="0"/>
              <a:t>Planning also enable the maintenance shop to acquire staff resources with skills, knowledge and ability to update and fix software. </a:t>
            </a:r>
            <a:endParaRPr lang="en-US" dirty="0"/>
          </a:p>
        </p:txBody>
      </p:sp>
    </p:spTree>
    <p:extLst>
      <p:ext uri="{BB962C8B-B14F-4D97-AF65-F5344CB8AC3E}">
        <p14:creationId xmlns:p14="http://schemas.microsoft.com/office/powerpoint/2010/main" val="1300286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457200"/>
          </a:xfrm>
        </p:spPr>
        <p:txBody>
          <a:bodyPr/>
          <a:lstStyle/>
          <a:p>
            <a:r>
              <a:rPr lang="en-US" dirty="0" smtClean="0"/>
              <a:t>2.2.2 During Transition</a:t>
            </a:r>
            <a:endParaRPr lang="en-US" dirty="0"/>
          </a:p>
        </p:txBody>
      </p:sp>
      <p:sp>
        <p:nvSpPr>
          <p:cNvPr id="3" name="Content Placeholder 2"/>
          <p:cNvSpPr>
            <a:spLocks noGrp="1"/>
          </p:cNvSpPr>
          <p:nvPr>
            <p:ph idx="1"/>
          </p:nvPr>
        </p:nvSpPr>
        <p:spPr>
          <a:xfrm>
            <a:off x="304800" y="1981200"/>
            <a:ext cx="8534400" cy="4800600"/>
          </a:xfrm>
        </p:spPr>
        <p:txBody>
          <a:bodyPr/>
          <a:lstStyle/>
          <a:p>
            <a:pPr marL="0" indent="0">
              <a:buNone/>
            </a:pPr>
            <a:r>
              <a:rPr lang="en-US" dirty="0" smtClean="0"/>
              <a:t>Readiness checklist:</a:t>
            </a:r>
          </a:p>
          <a:p>
            <a:pPr lvl="1"/>
            <a:r>
              <a:rPr lang="en-US" dirty="0" smtClean="0"/>
              <a:t>Have all functional and performance requirements been satisfied?</a:t>
            </a:r>
          </a:p>
          <a:p>
            <a:pPr lvl="1"/>
            <a:r>
              <a:rPr lang="en-US" dirty="0" smtClean="0"/>
              <a:t>Does the product work as indented in its environment?</a:t>
            </a:r>
          </a:p>
          <a:p>
            <a:pPr lvl="1"/>
            <a:r>
              <a:rPr lang="en-US" dirty="0" smtClean="0"/>
              <a:t>Has a set of baselined regression tests been included in the deliver?</a:t>
            </a:r>
          </a:p>
          <a:p>
            <a:pPr lvl="1"/>
            <a:r>
              <a:rPr lang="en-US" dirty="0" smtClean="0"/>
              <a:t>Has the documentation agreed upon been furnished in its desired form?</a:t>
            </a:r>
          </a:p>
        </p:txBody>
      </p:sp>
    </p:spTree>
    <p:extLst>
      <p:ext uri="{BB962C8B-B14F-4D97-AF65-F5344CB8AC3E}">
        <p14:creationId xmlns:p14="http://schemas.microsoft.com/office/powerpoint/2010/main" val="1698181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838200"/>
          </a:xfrm>
        </p:spPr>
        <p:txBody>
          <a:bodyPr/>
          <a:lstStyle/>
          <a:p>
            <a:r>
              <a:rPr lang="en-US" b="1" dirty="0"/>
              <a:t>1.2 Goals and Scope</a:t>
            </a:r>
            <a:endParaRPr lang="en-US" dirty="0"/>
          </a:p>
        </p:txBody>
      </p:sp>
      <p:sp>
        <p:nvSpPr>
          <p:cNvPr id="3" name="Content Placeholder 2"/>
          <p:cNvSpPr>
            <a:spLocks noGrp="1"/>
          </p:cNvSpPr>
          <p:nvPr>
            <p:ph idx="1"/>
          </p:nvPr>
        </p:nvSpPr>
        <p:spPr>
          <a:xfrm>
            <a:off x="685800" y="2362200"/>
            <a:ext cx="7772400" cy="4191000"/>
          </a:xfrm>
        </p:spPr>
        <p:txBody>
          <a:bodyPr/>
          <a:lstStyle/>
          <a:p>
            <a:pPr marL="0" indent="0">
              <a:buNone/>
            </a:pPr>
            <a:r>
              <a:rPr lang="en-US" dirty="0" smtClean="0"/>
              <a:t>Refers to the process of keeping a product current after delivery. This involves updating the product to address new functionality and repairs and sustaining the facilities and infrastructure required to accomplish this tasks.</a:t>
            </a:r>
            <a:endParaRPr lang="en-US" dirty="0"/>
          </a:p>
        </p:txBody>
      </p:sp>
    </p:spTree>
    <p:extLst>
      <p:ext uri="{BB962C8B-B14F-4D97-AF65-F5344CB8AC3E}">
        <p14:creationId xmlns:p14="http://schemas.microsoft.com/office/powerpoint/2010/main" val="31339125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219200"/>
            <a:ext cx="7010400" cy="762000"/>
          </a:xfrm>
        </p:spPr>
        <p:txBody>
          <a:bodyPr/>
          <a:lstStyle/>
          <a:p>
            <a:r>
              <a:rPr lang="en-US" dirty="0"/>
              <a:t>2.2.2 During Transition</a:t>
            </a:r>
          </a:p>
        </p:txBody>
      </p:sp>
      <p:sp>
        <p:nvSpPr>
          <p:cNvPr id="3" name="Content Placeholder 2"/>
          <p:cNvSpPr>
            <a:spLocks noGrp="1"/>
          </p:cNvSpPr>
          <p:nvPr>
            <p:ph idx="1"/>
          </p:nvPr>
        </p:nvSpPr>
        <p:spPr>
          <a:xfrm>
            <a:off x="152400" y="1828800"/>
            <a:ext cx="8839200" cy="4953000"/>
          </a:xfrm>
        </p:spPr>
        <p:txBody>
          <a:bodyPr/>
          <a:lstStyle/>
          <a:p>
            <a:pPr lvl="1"/>
            <a:r>
              <a:rPr lang="en-US" dirty="0" smtClean="0"/>
              <a:t>Have all high-priority defects been fixed, and has an open problem list been furnished with the deliverable?</a:t>
            </a:r>
          </a:p>
          <a:p>
            <a:pPr lvl="1"/>
            <a:r>
              <a:rPr lang="en-US" dirty="0" smtClean="0"/>
              <a:t>Have functional, physical and requirements baselines been created for the configurations?</a:t>
            </a:r>
          </a:p>
          <a:p>
            <a:pPr lvl="1"/>
            <a:r>
              <a:rPr lang="en-US" dirty="0"/>
              <a:t>Has a configuration index containing a listing of all components in the deliverable (e.g., a bill of materials) been furnished along with “make” and “configure” instructions?</a:t>
            </a:r>
          </a:p>
          <a:p>
            <a:pPr lvl="1"/>
            <a:r>
              <a:rPr lang="en-US" dirty="0"/>
              <a:t>Has a list of open problems and issues that need to be resolved been provided? </a:t>
            </a:r>
          </a:p>
          <a:p>
            <a:pPr lvl="1"/>
            <a:endParaRPr lang="en-US" dirty="0" smtClean="0"/>
          </a:p>
        </p:txBody>
      </p:sp>
    </p:spTree>
    <p:extLst>
      <p:ext uri="{BB962C8B-B14F-4D97-AF65-F5344CB8AC3E}">
        <p14:creationId xmlns:p14="http://schemas.microsoft.com/office/powerpoint/2010/main" val="3137934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2.2.3 After Turnover</a:t>
            </a:r>
            <a:endParaRPr lang="en-US" dirty="0"/>
          </a:p>
        </p:txBody>
      </p:sp>
      <p:sp>
        <p:nvSpPr>
          <p:cNvPr id="3" name="Content Placeholder 2"/>
          <p:cNvSpPr>
            <a:spLocks noGrp="1"/>
          </p:cNvSpPr>
          <p:nvPr>
            <p:ph idx="1"/>
          </p:nvPr>
        </p:nvSpPr>
        <p:spPr/>
        <p:txBody>
          <a:bodyPr/>
          <a:lstStyle/>
          <a:p>
            <a:r>
              <a:rPr lang="en-US" dirty="0" smtClean="0"/>
              <a:t>The point in the life cycle when the software and responsibility for is maintenance and support are transferred from the developer to the maintainer. For this transfer to occur, all terms and conditions spelled out in the transfer agreement must be satisfied (or waived).</a:t>
            </a:r>
            <a:endParaRPr lang="en-US" dirty="0"/>
          </a:p>
        </p:txBody>
      </p:sp>
    </p:spTree>
    <p:extLst>
      <p:ext uri="{BB962C8B-B14F-4D97-AF65-F5344CB8AC3E}">
        <p14:creationId xmlns:p14="http://schemas.microsoft.com/office/powerpoint/2010/main" val="3027350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2.3 Operational Concept and Constraints</a:t>
            </a:r>
            <a:endParaRPr lang="en-US" dirty="0"/>
          </a:p>
        </p:txBody>
      </p:sp>
      <p:sp>
        <p:nvSpPr>
          <p:cNvPr id="3" name="Content Placeholder 2"/>
          <p:cNvSpPr>
            <a:spLocks noGrp="1"/>
          </p:cNvSpPr>
          <p:nvPr>
            <p:ph idx="1"/>
          </p:nvPr>
        </p:nvSpPr>
        <p:spPr>
          <a:xfrm>
            <a:off x="304800" y="2667000"/>
            <a:ext cx="8458200" cy="4114800"/>
          </a:xfrm>
        </p:spPr>
        <p:txBody>
          <a:bodyPr/>
          <a:lstStyle/>
          <a:p>
            <a:r>
              <a:rPr lang="en-US" b="1" dirty="0" smtClean="0"/>
              <a:t>Operational Concept: </a:t>
            </a:r>
            <a:r>
              <a:rPr lang="en-US" dirty="0" smtClean="0"/>
              <a:t>For maintenance, refers to the maintenance strategy that will be followed for the release (in-house/contracted, in-sourced/out-sourced, etc.).</a:t>
            </a:r>
          </a:p>
          <a:p>
            <a:pPr lvl="1"/>
            <a:r>
              <a:rPr lang="en-US" dirty="0" smtClean="0"/>
              <a:t>The operation and maintenance phase begins immediately after turnover is complete. </a:t>
            </a:r>
            <a:endParaRPr lang="en-US" dirty="0"/>
          </a:p>
        </p:txBody>
      </p:sp>
    </p:spTree>
    <p:extLst>
      <p:ext uri="{BB962C8B-B14F-4D97-AF65-F5344CB8AC3E}">
        <p14:creationId xmlns:p14="http://schemas.microsoft.com/office/powerpoint/2010/main" val="18813730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0"/>
            <a:ext cx="8763000" cy="685800"/>
          </a:xfrm>
        </p:spPr>
        <p:txBody>
          <a:bodyPr/>
          <a:lstStyle/>
          <a:p>
            <a:r>
              <a:rPr lang="en-US" dirty="0"/>
              <a:t>2.3 Operational Concept and Constraints</a:t>
            </a:r>
          </a:p>
        </p:txBody>
      </p:sp>
      <p:sp>
        <p:nvSpPr>
          <p:cNvPr id="3" name="Content Placeholder 2"/>
          <p:cNvSpPr>
            <a:spLocks noGrp="1"/>
          </p:cNvSpPr>
          <p:nvPr>
            <p:ph idx="1"/>
          </p:nvPr>
        </p:nvSpPr>
        <p:spPr>
          <a:xfrm>
            <a:off x="152400" y="2209800"/>
            <a:ext cx="8763000" cy="4267200"/>
          </a:xfrm>
        </p:spPr>
        <p:txBody>
          <a:bodyPr/>
          <a:lstStyle/>
          <a:p>
            <a:pPr lvl="1"/>
            <a:r>
              <a:rPr lang="en-US" dirty="0" smtClean="0"/>
              <a:t>Before the software is placed into operations, the following preparatory steps must be completed.</a:t>
            </a:r>
          </a:p>
          <a:p>
            <a:pPr lvl="1"/>
            <a:r>
              <a:rPr lang="en-US" dirty="0" smtClean="0"/>
              <a:t>First, the source code is subjected to a quality assurance audit.</a:t>
            </a:r>
          </a:p>
          <a:p>
            <a:pPr lvl="1"/>
            <a:r>
              <a:rPr lang="en-US" dirty="0"/>
              <a:t>The code must be self-documenting, and the user, maintenance, and reference manuals that are delivered which must be up-to-date and consistent. </a:t>
            </a:r>
          </a:p>
        </p:txBody>
      </p:sp>
    </p:spTree>
    <p:extLst>
      <p:ext uri="{BB962C8B-B14F-4D97-AF65-F5344CB8AC3E}">
        <p14:creationId xmlns:p14="http://schemas.microsoft.com/office/powerpoint/2010/main" val="3878747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0"/>
            <a:ext cx="8610600" cy="1143000"/>
          </a:xfrm>
        </p:spPr>
        <p:txBody>
          <a:bodyPr/>
          <a:lstStyle/>
          <a:p>
            <a:r>
              <a:rPr lang="en-US" dirty="0"/>
              <a:t>2.3 Operational Concept and Constraints</a:t>
            </a:r>
          </a:p>
        </p:txBody>
      </p:sp>
      <p:sp>
        <p:nvSpPr>
          <p:cNvPr id="3" name="Content Placeholder 2"/>
          <p:cNvSpPr>
            <a:spLocks noGrp="1"/>
          </p:cNvSpPr>
          <p:nvPr>
            <p:ph idx="1"/>
          </p:nvPr>
        </p:nvSpPr>
        <p:spPr>
          <a:xfrm>
            <a:off x="381000" y="2641600"/>
            <a:ext cx="8610600" cy="4064000"/>
          </a:xfrm>
        </p:spPr>
        <p:txBody>
          <a:bodyPr/>
          <a:lstStyle/>
          <a:p>
            <a:pPr lvl="1"/>
            <a:r>
              <a:rPr lang="en-US" dirty="0"/>
              <a:t>User Guide, Installation Manual are usually written by </a:t>
            </a:r>
            <a:r>
              <a:rPr lang="en-US" dirty="0" smtClean="0"/>
              <a:t>programmers/Technical Writers</a:t>
            </a:r>
          </a:p>
          <a:p>
            <a:pPr lvl="1"/>
            <a:r>
              <a:rPr lang="en-US" dirty="0"/>
              <a:t>Finally, the software must be configured and tailored if it is intended to be used on several platforms. </a:t>
            </a:r>
          </a:p>
          <a:p>
            <a:pPr lvl="1"/>
            <a:r>
              <a:rPr lang="en-US" dirty="0"/>
              <a:t>It must be tested to ensure that it functions properly and performs as intended on each of these platforms.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353374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2.4 Characteristics of World-Class Organizations</a:t>
            </a:r>
            <a:endParaRPr lang="en-US" dirty="0"/>
          </a:p>
        </p:txBody>
      </p:sp>
      <p:sp>
        <p:nvSpPr>
          <p:cNvPr id="3" name="Content Placeholder 2"/>
          <p:cNvSpPr>
            <a:spLocks noGrp="1"/>
          </p:cNvSpPr>
          <p:nvPr>
            <p:ph idx="1"/>
          </p:nvPr>
        </p:nvSpPr>
        <p:spPr>
          <a:xfrm>
            <a:off x="685800" y="2667000"/>
            <a:ext cx="7772400" cy="3810000"/>
          </a:xfrm>
        </p:spPr>
        <p:txBody>
          <a:bodyPr/>
          <a:lstStyle/>
          <a:p>
            <a:pPr lvl="1"/>
            <a:r>
              <a:rPr lang="en-US" dirty="0" smtClean="0"/>
              <a:t>They train their project managers in this infrastructure and standards and hold their teams accountable for results. </a:t>
            </a:r>
          </a:p>
          <a:p>
            <a:pPr lvl="1"/>
            <a:r>
              <a:rPr lang="en-US" dirty="0" smtClean="0"/>
              <a:t>They plan for transition and turnover and hold a readiness review prior to delivery.</a:t>
            </a:r>
            <a:endParaRPr lang="en-US" dirty="0"/>
          </a:p>
        </p:txBody>
      </p:sp>
    </p:spTree>
    <p:extLst>
      <p:ext uri="{BB962C8B-B14F-4D97-AF65-F5344CB8AC3E}">
        <p14:creationId xmlns:p14="http://schemas.microsoft.com/office/powerpoint/2010/main" val="1599271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2.4 Characteristics of World-Class Organizations</a:t>
            </a:r>
          </a:p>
        </p:txBody>
      </p:sp>
      <p:sp>
        <p:nvSpPr>
          <p:cNvPr id="3" name="Content Placeholder 2"/>
          <p:cNvSpPr>
            <a:spLocks noGrp="1"/>
          </p:cNvSpPr>
          <p:nvPr>
            <p:ph idx="1"/>
          </p:nvPr>
        </p:nvSpPr>
        <p:spPr>
          <a:xfrm>
            <a:off x="685800" y="2667000"/>
            <a:ext cx="7772400" cy="4114800"/>
          </a:xfrm>
        </p:spPr>
        <p:txBody>
          <a:bodyPr/>
          <a:lstStyle/>
          <a:p>
            <a:pPr lvl="1"/>
            <a:r>
              <a:rPr lang="en-US" dirty="0" smtClean="0"/>
              <a:t>They anticipate issues that can occur during transition and turnover.</a:t>
            </a:r>
          </a:p>
          <a:p>
            <a:pPr lvl="1"/>
            <a:r>
              <a:rPr lang="en-US" dirty="0" smtClean="0"/>
              <a:t>They have strong product and process management standards.</a:t>
            </a:r>
          </a:p>
          <a:p>
            <a:pPr lvl="1"/>
            <a:r>
              <a:rPr lang="en-US" dirty="0" smtClean="0"/>
              <a:t>They embrace configuration management concepts as they ensure the integrity of the product and test the baselines.</a:t>
            </a:r>
            <a:endParaRPr lang="en-US" dirty="0"/>
          </a:p>
        </p:txBody>
      </p:sp>
    </p:spTree>
    <p:extLst>
      <p:ext uri="{BB962C8B-B14F-4D97-AF65-F5344CB8AC3E}">
        <p14:creationId xmlns:p14="http://schemas.microsoft.com/office/powerpoint/2010/main" val="4108615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2.4 Characteristics of World-Class Organizations</a:t>
            </a:r>
          </a:p>
        </p:txBody>
      </p:sp>
      <p:sp>
        <p:nvSpPr>
          <p:cNvPr id="3" name="Content Placeholder 2"/>
          <p:cNvSpPr>
            <a:spLocks noGrp="1"/>
          </p:cNvSpPr>
          <p:nvPr>
            <p:ph idx="1"/>
          </p:nvPr>
        </p:nvSpPr>
        <p:spPr>
          <a:xfrm>
            <a:off x="685800" y="2667000"/>
            <a:ext cx="8001000" cy="3810000"/>
          </a:xfrm>
        </p:spPr>
        <p:txBody>
          <a:bodyPr/>
          <a:lstStyle/>
          <a:p>
            <a:pPr lvl="1"/>
            <a:r>
              <a:rPr lang="en-US" dirty="0" smtClean="0"/>
              <a:t>The embrace quality assurance techniques and use them to ensure that the product delivered will make them proud. </a:t>
            </a:r>
          </a:p>
          <a:p>
            <a:pPr lvl="1"/>
            <a:r>
              <a:rPr lang="en-US" dirty="0" smtClean="0"/>
              <a:t>They have a capable workforce trained in their process infrastructure and product standards.</a:t>
            </a:r>
          </a:p>
        </p:txBody>
      </p:sp>
    </p:spTree>
    <p:extLst>
      <p:ext uri="{BB962C8B-B14F-4D97-AF65-F5344CB8AC3E}">
        <p14:creationId xmlns:p14="http://schemas.microsoft.com/office/powerpoint/2010/main" val="15063302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2.4 Characteristics of World-Class Organizations</a:t>
            </a:r>
          </a:p>
        </p:txBody>
      </p:sp>
      <p:sp>
        <p:nvSpPr>
          <p:cNvPr id="3" name="Content Placeholder 2"/>
          <p:cNvSpPr>
            <a:spLocks noGrp="1"/>
          </p:cNvSpPr>
          <p:nvPr>
            <p:ph idx="1"/>
          </p:nvPr>
        </p:nvSpPr>
        <p:spPr>
          <a:xfrm>
            <a:off x="381000" y="2667000"/>
            <a:ext cx="8382000" cy="3810000"/>
          </a:xfrm>
        </p:spPr>
        <p:txBody>
          <a:bodyPr/>
          <a:lstStyle/>
          <a:p>
            <a:pPr lvl="1"/>
            <a:r>
              <a:rPr lang="en-US" dirty="0"/>
              <a:t>Deliver quality product on time </a:t>
            </a:r>
            <a:r>
              <a:rPr lang="en-US" dirty="0" smtClean="0"/>
              <a:t>and </a:t>
            </a:r>
            <a:r>
              <a:rPr lang="en-US" dirty="0"/>
              <a:t>within budget</a:t>
            </a:r>
            <a:r>
              <a:rPr lang="en-US" dirty="0" smtClean="0"/>
              <a:t>.</a:t>
            </a:r>
          </a:p>
          <a:p>
            <a:pPr lvl="1"/>
            <a:r>
              <a:rPr lang="en-US" dirty="0" smtClean="0"/>
              <a:t>Keep track of risks and work proactively.</a:t>
            </a:r>
          </a:p>
          <a:p>
            <a:pPr lvl="1"/>
            <a:r>
              <a:rPr lang="en-US" dirty="0" smtClean="0"/>
              <a:t>Achieve transition goals in a seamless manner.</a:t>
            </a:r>
          </a:p>
          <a:p>
            <a:pPr lvl="1"/>
            <a:r>
              <a:rPr lang="en-US" dirty="0" smtClean="0"/>
              <a:t>Use regression testing to validate changes. </a:t>
            </a:r>
            <a:endParaRPr lang="en-US" dirty="0"/>
          </a:p>
          <a:p>
            <a:endParaRPr lang="en-US" dirty="0"/>
          </a:p>
        </p:txBody>
      </p:sp>
    </p:spTree>
    <p:extLst>
      <p:ext uri="{BB962C8B-B14F-4D97-AF65-F5344CB8AC3E}">
        <p14:creationId xmlns:p14="http://schemas.microsoft.com/office/powerpoint/2010/main" val="1342975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95400"/>
            <a:ext cx="7772400" cy="762000"/>
          </a:xfrm>
        </p:spPr>
        <p:txBody>
          <a:bodyPr/>
          <a:lstStyle/>
          <a:p>
            <a:r>
              <a:rPr lang="en-US" dirty="0" smtClean="0"/>
              <a:t>2.5 Issues and Answers</a:t>
            </a:r>
            <a:endParaRPr lang="en-US" dirty="0"/>
          </a:p>
        </p:txBody>
      </p:sp>
      <p:sp>
        <p:nvSpPr>
          <p:cNvPr id="3" name="Content Placeholder 2"/>
          <p:cNvSpPr>
            <a:spLocks noGrp="1"/>
          </p:cNvSpPr>
          <p:nvPr>
            <p:ph idx="1"/>
          </p:nvPr>
        </p:nvSpPr>
        <p:spPr>
          <a:xfrm>
            <a:off x="228600" y="2057400"/>
            <a:ext cx="8763000" cy="4648200"/>
          </a:xfrm>
        </p:spPr>
        <p:txBody>
          <a:bodyPr/>
          <a:lstStyle/>
          <a:p>
            <a:r>
              <a:rPr lang="en-US" dirty="0" smtClean="0"/>
              <a:t>Top ten Issues and Answers during Transition and Turnover: (</a:t>
            </a:r>
            <a:r>
              <a:rPr lang="en-US" i="1" dirty="0" smtClean="0"/>
              <a:t>Issue/Mitigation</a:t>
            </a:r>
            <a:r>
              <a:rPr lang="en-US" dirty="0" smtClean="0"/>
              <a:t>)</a:t>
            </a:r>
          </a:p>
          <a:p>
            <a:pPr marL="0" indent="0">
              <a:buNone/>
            </a:pPr>
            <a:r>
              <a:rPr lang="en-US" dirty="0" smtClean="0"/>
              <a:t>1. Lack of agreement over what constitutes acceptable delivery from development to maintenance</a:t>
            </a:r>
          </a:p>
          <a:p>
            <a:pPr lvl="1"/>
            <a:r>
              <a:rPr lang="en-US" dirty="0" smtClean="0"/>
              <a:t>Set up a working group to define expectations and measures for use in accepting delivery to maintenance. </a:t>
            </a:r>
            <a:endParaRPr lang="en-US" dirty="0"/>
          </a:p>
        </p:txBody>
      </p:sp>
    </p:spTree>
    <p:extLst>
      <p:ext uri="{BB962C8B-B14F-4D97-AF65-F5344CB8AC3E}">
        <p14:creationId xmlns:p14="http://schemas.microsoft.com/office/powerpoint/2010/main" val="84105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19200"/>
            <a:ext cx="7772400" cy="914400"/>
          </a:xfrm>
        </p:spPr>
        <p:txBody>
          <a:bodyPr/>
          <a:lstStyle/>
          <a:p>
            <a:r>
              <a:rPr lang="en-US" b="1" dirty="0" smtClean="0"/>
              <a:t>1.3 Maintenance Viewpoints</a:t>
            </a:r>
            <a:endParaRPr lang="en-US" b="1" dirty="0"/>
          </a:p>
        </p:txBody>
      </p:sp>
      <p:sp>
        <p:nvSpPr>
          <p:cNvPr id="3" name="Content Placeholder 2"/>
          <p:cNvSpPr>
            <a:spLocks noGrp="1"/>
          </p:cNvSpPr>
          <p:nvPr>
            <p:ph idx="1"/>
          </p:nvPr>
        </p:nvSpPr>
        <p:spPr>
          <a:xfrm>
            <a:off x="685800" y="2133600"/>
            <a:ext cx="7772400" cy="4572000"/>
          </a:xfrm>
        </p:spPr>
        <p:txBody>
          <a:bodyPr/>
          <a:lstStyle/>
          <a:p>
            <a:pPr marL="514350" indent="-514350">
              <a:buFont typeface="+mj-lt"/>
              <a:buAutoNum type="arabicPeriod"/>
            </a:pPr>
            <a:r>
              <a:rPr lang="en-US" dirty="0" smtClean="0"/>
              <a:t>What work is involved?</a:t>
            </a:r>
          </a:p>
          <a:p>
            <a:pPr marL="336550" lvl="1" indent="0">
              <a:buNone/>
            </a:pPr>
            <a:r>
              <a:rPr lang="en-US" dirty="0" smtClean="0"/>
              <a:t>While changes and fixes are performed, at least half the work involves other activities like sustaining engineering and field, user and product support.</a:t>
            </a:r>
          </a:p>
          <a:p>
            <a:pPr marL="514350" indent="-514350">
              <a:buFont typeface="+mj-lt"/>
              <a:buAutoNum type="arabicPeriod"/>
            </a:pPr>
            <a:r>
              <a:rPr lang="en-US" dirty="0" smtClean="0"/>
              <a:t>What does the work?</a:t>
            </a:r>
          </a:p>
          <a:p>
            <a:pPr marL="336550" lvl="1" indent="0">
              <a:buNone/>
            </a:pPr>
            <a:r>
              <a:rPr lang="en-US" dirty="0" smtClean="0"/>
              <a:t>Teams with the lease half the workforce being senior and experienced</a:t>
            </a:r>
          </a:p>
        </p:txBody>
      </p:sp>
    </p:spTree>
    <p:extLst>
      <p:ext uri="{BB962C8B-B14F-4D97-AF65-F5344CB8AC3E}">
        <p14:creationId xmlns:p14="http://schemas.microsoft.com/office/powerpoint/2010/main" val="15335903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685800"/>
          </a:xfrm>
        </p:spPr>
        <p:txBody>
          <a:bodyPr/>
          <a:lstStyle/>
          <a:p>
            <a:r>
              <a:rPr lang="en-US" dirty="0"/>
              <a:t>2.5 Issues and Answers</a:t>
            </a:r>
          </a:p>
        </p:txBody>
      </p:sp>
      <p:sp>
        <p:nvSpPr>
          <p:cNvPr id="3" name="Content Placeholder 2"/>
          <p:cNvSpPr>
            <a:spLocks noGrp="1"/>
          </p:cNvSpPr>
          <p:nvPr>
            <p:ph idx="1"/>
          </p:nvPr>
        </p:nvSpPr>
        <p:spPr>
          <a:xfrm>
            <a:off x="304800" y="2209800"/>
            <a:ext cx="8153400" cy="4267200"/>
          </a:xfrm>
        </p:spPr>
        <p:txBody>
          <a:bodyPr/>
          <a:lstStyle/>
          <a:p>
            <a:pPr marL="0" indent="0">
              <a:buNone/>
            </a:pPr>
            <a:r>
              <a:rPr lang="en-US" dirty="0" smtClean="0"/>
              <a:t>2. Development group says here is the software and then leaves you alone to deal with it; they then reassign the people and forget about you</a:t>
            </a:r>
          </a:p>
          <a:p>
            <a:pPr lvl="1"/>
            <a:r>
              <a:rPr lang="en-US" dirty="0" smtClean="0"/>
              <a:t>Conduct an end-product acceptance review to ensure that delivery expectations are met; have the courage to say “no, this is not acceptable”</a:t>
            </a:r>
            <a:endParaRPr lang="en-US" dirty="0"/>
          </a:p>
        </p:txBody>
      </p:sp>
    </p:spTree>
    <p:extLst>
      <p:ext uri="{BB962C8B-B14F-4D97-AF65-F5344CB8AC3E}">
        <p14:creationId xmlns:p14="http://schemas.microsoft.com/office/powerpoint/2010/main" val="3014132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71600"/>
            <a:ext cx="7772400" cy="609600"/>
          </a:xfrm>
        </p:spPr>
        <p:txBody>
          <a:bodyPr/>
          <a:lstStyle/>
          <a:p>
            <a:r>
              <a:rPr lang="en-US" dirty="0"/>
              <a:t>2.5 Issues and Answers</a:t>
            </a:r>
          </a:p>
        </p:txBody>
      </p:sp>
      <p:sp>
        <p:nvSpPr>
          <p:cNvPr id="3" name="Content Placeholder 2"/>
          <p:cNvSpPr>
            <a:spLocks noGrp="1"/>
          </p:cNvSpPr>
          <p:nvPr>
            <p:ph idx="1"/>
          </p:nvPr>
        </p:nvSpPr>
        <p:spPr>
          <a:xfrm>
            <a:off x="152400" y="1981200"/>
            <a:ext cx="8763000" cy="4724400"/>
          </a:xfrm>
        </p:spPr>
        <p:txBody>
          <a:bodyPr/>
          <a:lstStyle/>
          <a:p>
            <a:pPr marL="0" indent="0">
              <a:buNone/>
            </a:pPr>
            <a:r>
              <a:rPr lang="en-US" dirty="0" smtClean="0"/>
              <a:t>3. You take delivery under the impression that the quality is good; however, the number of defects occurring during transition is higher than expected and the system crashes unpredictably </a:t>
            </a:r>
          </a:p>
          <a:p>
            <a:pPr lvl="1"/>
            <a:r>
              <a:rPr lang="en-US" dirty="0"/>
              <a:t>If possible, have your team present when the developers qualify their software; make sure that test records confirm that software is ready to be transitioned; use defect measures to quantify quality</a:t>
            </a:r>
          </a:p>
          <a:p>
            <a:endParaRPr lang="en-US" dirty="0"/>
          </a:p>
        </p:txBody>
      </p:sp>
    </p:spTree>
    <p:extLst>
      <p:ext uri="{BB962C8B-B14F-4D97-AF65-F5344CB8AC3E}">
        <p14:creationId xmlns:p14="http://schemas.microsoft.com/office/powerpoint/2010/main" val="14856498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95400"/>
            <a:ext cx="7772400" cy="533400"/>
          </a:xfrm>
        </p:spPr>
        <p:txBody>
          <a:bodyPr/>
          <a:lstStyle/>
          <a:p>
            <a:r>
              <a:rPr lang="en-US" dirty="0"/>
              <a:t>2.5 Issues and Answers</a:t>
            </a:r>
          </a:p>
        </p:txBody>
      </p:sp>
      <p:sp>
        <p:nvSpPr>
          <p:cNvPr id="3" name="Content Placeholder 2"/>
          <p:cNvSpPr>
            <a:spLocks noGrp="1"/>
          </p:cNvSpPr>
          <p:nvPr>
            <p:ph idx="1"/>
          </p:nvPr>
        </p:nvSpPr>
        <p:spPr>
          <a:xfrm>
            <a:off x="228600" y="1828800"/>
            <a:ext cx="8686800" cy="4876800"/>
          </a:xfrm>
        </p:spPr>
        <p:txBody>
          <a:bodyPr/>
          <a:lstStyle/>
          <a:p>
            <a:pPr marL="0" indent="0">
              <a:buNone/>
            </a:pPr>
            <a:r>
              <a:rPr lang="en-US" dirty="0" smtClean="0"/>
              <a:t>4. Failure to establish, baseline and turnover a set of tests (scripts, test cases, and test results) for use in revalidating software when it undergoes change (i.e., the regression test baseline)</a:t>
            </a:r>
          </a:p>
          <a:p>
            <a:pPr marL="793750" lvl="1" indent="-457200"/>
            <a:r>
              <a:rPr lang="en-US" dirty="0"/>
              <a:t>Work with the development group to create a regression test baseline that can be used to revalidate software once it is changed; ensure that the test scripts, cases and results used supply adequate test coverage</a:t>
            </a:r>
          </a:p>
          <a:p>
            <a:pPr marL="0" indent="0">
              <a:buNone/>
            </a:pPr>
            <a:endParaRPr lang="en-US" dirty="0"/>
          </a:p>
        </p:txBody>
      </p:sp>
    </p:spTree>
    <p:extLst>
      <p:ext uri="{BB962C8B-B14F-4D97-AF65-F5344CB8AC3E}">
        <p14:creationId xmlns:p14="http://schemas.microsoft.com/office/powerpoint/2010/main" val="808715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762000"/>
          </a:xfrm>
        </p:spPr>
        <p:txBody>
          <a:bodyPr/>
          <a:lstStyle/>
          <a:p>
            <a:r>
              <a:rPr lang="en-US" dirty="0"/>
              <a:t>2.5 Issues and Answers</a:t>
            </a:r>
          </a:p>
        </p:txBody>
      </p:sp>
      <p:sp>
        <p:nvSpPr>
          <p:cNvPr id="3" name="Content Placeholder 2"/>
          <p:cNvSpPr>
            <a:spLocks noGrp="1"/>
          </p:cNvSpPr>
          <p:nvPr>
            <p:ph idx="1"/>
          </p:nvPr>
        </p:nvSpPr>
        <p:spPr/>
        <p:txBody>
          <a:bodyPr/>
          <a:lstStyle/>
          <a:p>
            <a:pPr marL="0" indent="0">
              <a:buNone/>
            </a:pPr>
            <a:r>
              <a:rPr lang="en-US" dirty="0" smtClean="0"/>
              <a:t>5. Personnel reward system does not provide incentives to do a good job of transition and turnover</a:t>
            </a:r>
          </a:p>
          <a:p>
            <a:pPr lvl="1"/>
            <a:r>
              <a:rPr lang="en-US" dirty="0" smtClean="0"/>
              <a:t>Put specific transition and turnover goals and rewards into appraisals for those personnel working these tasks</a:t>
            </a:r>
            <a:endParaRPr lang="en-US" dirty="0"/>
          </a:p>
        </p:txBody>
      </p:sp>
    </p:spTree>
    <p:extLst>
      <p:ext uri="{BB962C8B-B14F-4D97-AF65-F5344CB8AC3E}">
        <p14:creationId xmlns:p14="http://schemas.microsoft.com/office/powerpoint/2010/main" val="2678444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685800"/>
          </a:xfrm>
        </p:spPr>
        <p:txBody>
          <a:bodyPr/>
          <a:lstStyle/>
          <a:p>
            <a:r>
              <a:rPr lang="en-US" dirty="0"/>
              <a:t>2.5 Issues and Answers</a:t>
            </a:r>
          </a:p>
        </p:txBody>
      </p:sp>
      <p:sp>
        <p:nvSpPr>
          <p:cNvPr id="3" name="Content Placeholder 2"/>
          <p:cNvSpPr>
            <a:spLocks noGrp="1"/>
          </p:cNvSpPr>
          <p:nvPr>
            <p:ph idx="1"/>
          </p:nvPr>
        </p:nvSpPr>
        <p:spPr>
          <a:xfrm>
            <a:off x="381000" y="2209800"/>
            <a:ext cx="8229600" cy="4267200"/>
          </a:xfrm>
        </p:spPr>
        <p:txBody>
          <a:bodyPr/>
          <a:lstStyle/>
          <a:p>
            <a:pPr marL="0" indent="0">
              <a:buNone/>
            </a:pPr>
            <a:r>
              <a:rPr lang="en-US" dirty="0" smtClean="0"/>
              <a:t>6. Facility readiness is an issue because resources were not available when needed to buy equipment (including software licenses) and upgrade facilities</a:t>
            </a:r>
          </a:p>
          <a:p>
            <a:pPr lvl="1"/>
            <a:r>
              <a:rPr lang="en-US" dirty="0" smtClean="0"/>
              <a:t>Make sure that long-lead items such as equipment and facilities are adequately addressed in approved transition and turnover plans and agreements </a:t>
            </a:r>
            <a:endParaRPr lang="en-US" dirty="0"/>
          </a:p>
        </p:txBody>
      </p:sp>
    </p:spTree>
    <p:extLst>
      <p:ext uri="{BB962C8B-B14F-4D97-AF65-F5344CB8AC3E}">
        <p14:creationId xmlns:p14="http://schemas.microsoft.com/office/powerpoint/2010/main" val="317677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 Issues and Answers</a:t>
            </a:r>
          </a:p>
        </p:txBody>
      </p:sp>
      <p:sp>
        <p:nvSpPr>
          <p:cNvPr id="3" name="Content Placeholder 2"/>
          <p:cNvSpPr>
            <a:spLocks noGrp="1"/>
          </p:cNvSpPr>
          <p:nvPr>
            <p:ph idx="1"/>
          </p:nvPr>
        </p:nvSpPr>
        <p:spPr/>
        <p:txBody>
          <a:bodyPr/>
          <a:lstStyle/>
          <a:p>
            <a:pPr marL="0" indent="0">
              <a:buNone/>
            </a:pPr>
            <a:r>
              <a:rPr lang="en-US" dirty="0" smtClean="0"/>
              <a:t>7. Commercial off-the-shelf (COTS) equipment and software are not treated as a major risk on the program; COTS vendors can be acquired or go out of business; they often evolve the package and update it in a manner that meets the market rather than your specific needs</a:t>
            </a:r>
            <a:endParaRPr lang="en-US" dirty="0"/>
          </a:p>
        </p:txBody>
      </p:sp>
    </p:spTree>
    <p:extLst>
      <p:ext uri="{BB962C8B-B14F-4D97-AF65-F5344CB8AC3E}">
        <p14:creationId xmlns:p14="http://schemas.microsoft.com/office/powerpoint/2010/main" val="1176455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 Issues and Answers</a:t>
            </a:r>
          </a:p>
        </p:txBody>
      </p:sp>
      <p:sp>
        <p:nvSpPr>
          <p:cNvPr id="3" name="Content Placeholder 2"/>
          <p:cNvSpPr>
            <a:spLocks noGrp="1"/>
          </p:cNvSpPr>
          <p:nvPr>
            <p:ph idx="1"/>
          </p:nvPr>
        </p:nvSpPr>
        <p:spPr/>
        <p:txBody>
          <a:bodyPr/>
          <a:lstStyle/>
          <a:p>
            <a:pPr lvl="1"/>
            <a:r>
              <a:rPr lang="en-US" dirty="0" smtClean="0"/>
              <a:t>Put COTS on the “Top10” risks; institute a market watch to make sure that replacements are available, if needed, that provide equivalent functionality at a reasonable price; consider source code escrow just in case the COTS vendor goes out of business </a:t>
            </a:r>
            <a:endParaRPr lang="en-US" dirty="0"/>
          </a:p>
        </p:txBody>
      </p:sp>
    </p:spTree>
    <p:extLst>
      <p:ext uri="{BB962C8B-B14F-4D97-AF65-F5344CB8AC3E}">
        <p14:creationId xmlns:p14="http://schemas.microsoft.com/office/powerpoint/2010/main" val="1115446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 Issues and Answers</a:t>
            </a:r>
          </a:p>
        </p:txBody>
      </p:sp>
      <p:sp>
        <p:nvSpPr>
          <p:cNvPr id="3" name="Content Placeholder 2"/>
          <p:cNvSpPr>
            <a:spLocks noGrp="1"/>
          </p:cNvSpPr>
          <p:nvPr>
            <p:ph idx="1"/>
          </p:nvPr>
        </p:nvSpPr>
        <p:spPr>
          <a:xfrm>
            <a:off x="685800" y="2514600"/>
            <a:ext cx="7772400" cy="4114800"/>
          </a:xfrm>
        </p:spPr>
        <p:txBody>
          <a:bodyPr/>
          <a:lstStyle/>
          <a:p>
            <a:pPr marL="0" indent="0">
              <a:buNone/>
            </a:pPr>
            <a:r>
              <a:rPr lang="en-US" dirty="0" smtClean="0"/>
              <a:t>8. Process framework fails to provide the practices required for maintenance tasks during transition and afterwards</a:t>
            </a:r>
          </a:p>
          <a:p>
            <a:pPr lvl="1"/>
            <a:r>
              <a:rPr lang="en-US" dirty="0" smtClean="0"/>
              <a:t>Have process group develop practices that address needed software maintenance tasks and train the staff in their use </a:t>
            </a:r>
            <a:endParaRPr lang="en-US" dirty="0"/>
          </a:p>
        </p:txBody>
      </p:sp>
    </p:spTree>
    <p:extLst>
      <p:ext uri="{BB962C8B-B14F-4D97-AF65-F5344CB8AC3E}">
        <p14:creationId xmlns:p14="http://schemas.microsoft.com/office/powerpoint/2010/main" val="843684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609600"/>
          </a:xfrm>
        </p:spPr>
        <p:txBody>
          <a:bodyPr/>
          <a:lstStyle/>
          <a:p>
            <a:r>
              <a:rPr lang="en-US" dirty="0"/>
              <a:t>2.5 Issues and Answers</a:t>
            </a:r>
          </a:p>
        </p:txBody>
      </p:sp>
      <p:sp>
        <p:nvSpPr>
          <p:cNvPr id="3" name="Content Placeholder 2"/>
          <p:cNvSpPr>
            <a:spLocks noGrp="1"/>
          </p:cNvSpPr>
          <p:nvPr>
            <p:ph idx="1"/>
          </p:nvPr>
        </p:nvSpPr>
        <p:spPr>
          <a:xfrm>
            <a:off x="685800" y="2133600"/>
            <a:ext cx="7772400" cy="4572000"/>
          </a:xfrm>
        </p:spPr>
        <p:txBody>
          <a:bodyPr/>
          <a:lstStyle/>
          <a:p>
            <a:pPr marL="0" indent="0">
              <a:buNone/>
            </a:pPr>
            <a:r>
              <a:rPr lang="en-US" dirty="0" smtClean="0"/>
              <a:t>9. Product standards focus almost entirely on software development concerns; they do not look at what is needed for software maintenance</a:t>
            </a:r>
          </a:p>
          <a:p>
            <a:pPr lvl="1"/>
            <a:r>
              <a:rPr lang="en-US" dirty="0" smtClean="0"/>
              <a:t>Broaden your product standards to ensure that maintainability is addressed as the software is architected, designed, developed, and delivered. </a:t>
            </a:r>
            <a:endParaRPr lang="en-US" dirty="0"/>
          </a:p>
        </p:txBody>
      </p:sp>
    </p:spTree>
    <p:extLst>
      <p:ext uri="{BB962C8B-B14F-4D97-AF65-F5344CB8AC3E}">
        <p14:creationId xmlns:p14="http://schemas.microsoft.com/office/powerpoint/2010/main" val="2139789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762000"/>
          </a:xfrm>
        </p:spPr>
        <p:txBody>
          <a:bodyPr/>
          <a:lstStyle/>
          <a:p>
            <a:r>
              <a:rPr lang="en-US" dirty="0"/>
              <a:t>2.5 Issues and Answers</a:t>
            </a:r>
          </a:p>
        </p:txBody>
      </p:sp>
      <p:sp>
        <p:nvSpPr>
          <p:cNvPr id="3" name="Content Placeholder 2"/>
          <p:cNvSpPr>
            <a:spLocks noGrp="1"/>
          </p:cNvSpPr>
          <p:nvPr>
            <p:ph idx="1"/>
          </p:nvPr>
        </p:nvSpPr>
        <p:spPr>
          <a:xfrm>
            <a:off x="685800" y="2286000"/>
            <a:ext cx="7772400" cy="4191000"/>
          </a:xfrm>
        </p:spPr>
        <p:txBody>
          <a:bodyPr/>
          <a:lstStyle/>
          <a:p>
            <a:pPr marL="0" indent="0">
              <a:buNone/>
            </a:pPr>
            <a:r>
              <a:rPr lang="en-US" dirty="0" smtClean="0"/>
              <a:t>10. Process framework fails to provide the practice required for maintenance tasks during transition and afterward</a:t>
            </a:r>
          </a:p>
          <a:p>
            <a:pPr lvl="1"/>
            <a:r>
              <a:rPr lang="en-US" dirty="0" smtClean="0"/>
              <a:t>Have process group develop practices that address needed software maintenance tasks and train the staff in their use</a:t>
            </a:r>
          </a:p>
          <a:p>
            <a:endParaRPr lang="en-US" dirty="0"/>
          </a:p>
        </p:txBody>
      </p:sp>
    </p:spTree>
    <p:extLst>
      <p:ext uri="{BB962C8B-B14F-4D97-AF65-F5344CB8AC3E}">
        <p14:creationId xmlns:p14="http://schemas.microsoft.com/office/powerpoint/2010/main" val="342434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838200"/>
          </a:xfrm>
        </p:spPr>
        <p:txBody>
          <a:bodyPr/>
          <a:lstStyle/>
          <a:p>
            <a:r>
              <a:rPr lang="en-US" b="1" dirty="0"/>
              <a:t>1.3 Maintenance Viewpoints</a:t>
            </a:r>
            <a:endParaRPr lang="en-US" dirty="0"/>
          </a:p>
        </p:txBody>
      </p:sp>
      <p:sp>
        <p:nvSpPr>
          <p:cNvPr id="3" name="Content Placeholder 2"/>
          <p:cNvSpPr>
            <a:spLocks noGrp="1"/>
          </p:cNvSpPr>
          <p:nvPr>
            <p:ph idx="1"/>
          </p:nvPr>
        </p:nvSpPr>
        <p:spPr>
          <a:xfrm>
            <a:off x="685800" y="2362200"/>
            <a:ext cx="7772400" cy="4191000"/>
          </a:xfrm>
        </p:spPr>
        <p:txBody>
          <a:bodyPr/>
          <a:lstStyle/>
          <a:p>
            <a:pPr marL="0" indent="0">
              <a:buNone/>
            </a:pPr>
            <a:r>
              <a:rPr lang="en-US" dirty="0" smtClean="0"/>
              <a:t>3. What </a:t>
            </a:r>
            <a:r>
              <a:rPr lang="en-US" dirty="0"/>
              <a:t>is the work done?</a:t>
            </a:r>
          </a:p>
          <a:p>
            <a:pPr marL="336550" lvl="1" indent="0">
              <a:buNone/>
            </a:pPr>
            <a:r>
              <a:rPr lang="en-US" dirty="0"/>
              <a:t>During both the development (for increments) and post -delivery</a:t>
            </a:r>
          </a:p>
          <a:p>
            <a:pPr marL="0" indent="0">
              <a:buNone/>
            </a:pPr>
            <a:r>
              <a:rPr lang="en-US" dirty="0" smtClean="0"/>
              <a:t>4. Where </a:t>
            </a:r>
            <a:r>
              <a:rPr lang="en-US" dirty="0"/>
              <a:t>is the work performed?</a:t>
            </a:r>
          </a:p>
          <a:p>
            <a:pPr marL="336550" lvl="1" indent="0">
              <a:buNone/>
            </a:pPr>
            <a:r>
              <a:rPr lang="en-US" dirty="0"/>
              <a:t>At a maintenance facility that provides more capability than the development site (real equipment, users in the loop, etc.); patches are made at the operational </a:t>
            </a:r>
            <a:r>
              <a:rPr lang="en-US" dirty="0" smtClean="0"/>
              <a:t>site</a:t>
            </a:r>
            <a:endParaRPr lang="en-US" dirty="0"/>
          </a:p>
        </p:txBody>
      </p:sp>
    </p:spTree>
    <p:extLst>
      <p:ext uri="{BB962C8B-B14F-4D97-AF65-F5344CB8AC3E}">
        <p14:creationId xmlns:p14="http://schemas.microsoft.com/office/powerpoint/2010/main" val="440458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Basic Concepts (Process and Maturity)</a:t>
            </a:r>
            <a:endParaRPr lang="en-US" dirty="0"/>
          </a:p>
        </p:txBody>
      </p:sp>
      <p:sp>
        <p:nvSpPr>
          <p:cNvPr id="3" name="Content Placeholder 2"/>
          <p:cNvSpPr>
            <a:spLocks noGrp="1"/>
          </p:cNvSpPr>
          <p:nvPr>
            <p:ph idx="1"/>
          </p:nvPr>
        </p:nvSpPr>
        <p:spPr>
          <a:xfrm>
            <a:off x="685800" y="2667000"/>
            <a:ext cx="7772400" cy="4038600"/>
          </a:xfrm>
        </p:spPr>
        <p:txBody>
          <a:bodyPr/>
          <a:lstStyle/>
          <a:p>
            <a:r>
              <a:rPr lang="en-US" dirty="0" smtClean="0"/>
              <a:t>Process “A process can be defined as a set of activities that transform inputs into outputs and thereby fulfill a purpose. Typically the outputs from one process become the input(s) to one or more further processes. The activities operating within a process should be coherent and complete” </a:t>
            </a:r>
            <a:endParaRPr lang="en-US" dirty="0"/>
          </a:p>
        </p:txBody>
      </p:sp>
    </p:spTree>
    <p:extLst>
      <p:ext uri="{BB962C8B-B14F-4D97-AF65-F5344CB8AC3E}">
        <p14:creationId xmlns:p14="http://schemas.microsoft.com/office/powerpoint/2010/main" val="37801155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71600"/>
            <a:ext cx="7772400" cy="990600"/>
          </a:xfrm>
        </p:spPr>
        <p:txBody>
          <a:bodyPr/>
          <a:lstStyle/>
          <a:p>
            <a:r>
              <a:rPr lang="en-US" dirty="0"/>
              <a:t>Overview of Basic Concepts (Process and Maturity)</a:t>
            </a:r>
          </a:p>
        </p:txBody>
      </p:sp>
      <p:sp>
        <p:nvSpPr>
          <p:cNvPr id="3" name="Content Placeholder 2"/>
          <p:cNvSpPr>
            <a:spLocks noGrp="1"/>
          </p:cNvSpPr>
          <p:nvPr>
            <p:ph idx="1"/>
          </p:nvPr>
        </p:nvSpPr>
        <p:spPr>
          <a:xfrm>
            <a:off x="381000" y="2362200"/>
            <a:ext cx="8305800" cy="4419600"/>
          </a:xfrm>
        </p:spPr>
        <p:txBody>
          <a:bodyPr/>
          <a:lstStyle/>
          <a:p>
            <a:pPr marL="0" indent="0">
              <a:buNone/>
            </a:pPr>
            <a:r>
              <a:rPr lang="en-US" dirty="0" smtClean="0"/>
              <a:t>Crosby’s quality management evolution grid is the source of the SEI’s design of maturity steps or levels.</a:t>
            </a:r>
          </a:p>
          <a:p>
            <a:pPr marL="0" indent="0">
              <a:buNone/>
            </a:pPr>
            <a:r>
              <a:rPr lang="en-US" dirty="0" smtClean="0"/>
              <a:t>1. Uncertainty </a:t>
            </a:r>
          </a:p>
          <a:p>
            <a:pPr marL="0" indent="0">
              <a:buNone/>
            </a:pPr>
            <a:r>
              <a:rPr lang="en-US" dirty="0"/>
              <a:t>2</a:t>
            </a:r>
            <a:r>
              <a:rPr lang="en-US" dirty="0" smtClean="0"/>
              <a:t>  Awakening</a:t>
            </a:r>
          </a:p>
          <a:p>
            <a:pPr marL="0" indent="0">
              <a:buNone/>
            </a:pPr>
            <a:r>
              <a:rPr lang="en-US" dirty="0" smtClean="0"/>
              <a:t>3. Enlightenment</a:t>
            </a:r>
          </a:p>
          <a:p>
            <a:pPr marL="0" indent="0">
              <a:buNone/>
            </a:pPr>
            <a:r>
              <a:rPr lang="en-US" dirty="0" smtClean="0"/>
              <a:t>4. Wisdom</a:t>
            </a:r>
          </a:p>
          <a:p>
            <a:pPr marL="0" indent="0">
              <a:buNone/>
            </a:pPr>
            <a:r>
              <a:rPr lang="en-US" dirty="0" smtClean="0"/>
              <a:t>5. Certainty </a:t>
            </a:r>
            <a:endParaRPr lang="en-US" dirty="0"/>
          </a:p>
        </p:txBody>
      </p:sp>
    </p:spTree>
    <p:extLst>
      <p:ext uri="{BB962C8B-B14F-4D97-AF65-F5344CB8AC3E}">
        <p14:creationId xmlns:p14="http://schemas.microsoft.com/office/powerpoint/2010/main" val="2228641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685800"/>
          </a:xfrm>
        </p:spPr>
        <p:txBody>
          <a:bodyPr/>
          <a:lstStyle/>
          <a:p>
            <a:r>
              <a:rPr lang="en-US" dirty="0" smtClean="0"/>
              <a:t>Capability Maturity Model</a:t>
            </a:r>
            <a:endParaRPr lang="en-US" dirty="0"/>
          </a:p>
        </p:txBody>
      </p:sp>
      <p:sp>
        <p:nvSpPr>
          <p:cNvPr id="3" name="Content Placeholder 2"/>
          <p:cNvSpPr>
            <a:spLocks noGrp="1"/>
          </p:cNvSpPr>
          <p:nvPr>
            <p:ph idx="1"/>
          </p:nvPr>
        </p:nvSpPr>
        <p:spPr>
          <a:xfrm>
            <a:off x="381000" y="2209800"/>
            <a:ext cx="8343900" cy="4495800"/>
          </a:xfrm>
        </p:spPr>
        <p:txBody>
          <a:bodyPr/>
          <a:lstStyle/>
          <a:p>
            <a:r>
              <a:rPr lang="en-US" b="1" dirty="0" smtClean="0"/>
              <a:t>Capability Maturity Model: </a:t>
            </a:r>
            <a:r>
              <a:rPr lang="en-US" dirty="0" smtClean="0"/>
              <a:t>A description of the stages through which organizations evolve as they define, implement, measure, control, and improve their processes. The model provides a guide for selecting process capabilities and the identification of the issues most critical to quality and process improvement. </a:t>
            </a:r>
            <a:endParaRPr lang="en-US" b="1" dirty="0"/>
          </a:p>
        </p:txBody>
      </p:sp>
    </p:spTree>
    <p:extLst>
      <p:ext uri="{BB962C8B-B14F-4D97-AF65-F5344CB8AC3E}">
        <p14:creationId xmlns:p14="http://schemas.microsoft.com/office/powerpoint/2010/main" val="4135094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9765" y="1295400"/>
            <a:ext cx="8097035" cy="5340096"/>
          </a:xfrm>
          <a:prstGeom prst="rect">
            <a:avLst/>
          </a:prstGeom>
        </p:spPr>
      </p:pic>
    </p:spTree>
    <p:extLst>
      <p:ext uri="{BB962C8B-B14F-4D97-AF65-F5344CB8AC3E}">
        <p14:creationId xmlns:p14="http://schemas.microsoft.com/office/powerpoint/2010/main" val="3978579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0"/>
            <a:ext cx="8305800" cy="685800"/>
          </a:xfrm>
        </p:spPr>
        <p:txBody>
          <a:bodyPr/>
          <a:lstStyle/>
          <a:p>
            <a:r>
              <a:rPr lang="en-US" dirty="0" smtClean="0"/>
              <a:t>Choosing Between ISO 9001 and CMMi</a:t>
            </a:r>
            <a:endParaRPr lang="en-US" dirty="0"/>
          </a:p>
        </p:txBody>
      </p:sp>
      <p:sp>
        <p:nvSpPr>
          <p:cNvPr id="3" name="Content Placeholder 2"/>
          <p:cNvSpPr>
            <a:spLocks noGrp="1"/>
          </p:cNvSpPr>
          <p:nvPr>
            <p:ph idx="1"/>
          </p:nvPr>
        </p:nvSpPr>
        <p:spPr>
          <a:xfrm>
            <a:off x="381000" y="2209800"/>
            <a:ext cx="8305800" cy="4495800"/>
          </a:xfrm>
        </p:spPr>
        <p:txBody>
          <a:bodyPr/>
          <a:lstStyle/>
          <a:p>
            <a:r>
              <a:rPr lang="en-US" dirty="0" smtClean="0"/>
              <a:t>ISO 9001 is extensively documented:</a:t>
            </a:r>
          </a:p>
          <a:p>
            <a:r>
              <a:rPr lang="en-US" dirty="0" smtClean="0"/>
              <a:t>Improvement of internal documentation</a:t>
            </a:r>
          </a:p>
          <a:p>
            <a:r>
              <a:rPr lang="en-US" dirty="0" smtClean="0"/>
              <a:t>A better quality product</a:t>
            </a:r>
          </a:p>
          <a:p>
            <a:r>
              <a:rPr lang="en-US" dirty="0" smtClean="0"/>
              <a:t>Competitive advantage</a:t>
            </a:r>
          </a:p>
          <a:p>
            <a:r>
              <a:rPr lang="en-US" dirty="0" smtClean="0"/>
              <a:t>Fewer customer audits</a:t>
            </a:r>
          </a:p>
          <a:p>
            <a:r>
              <a:rPr lang="en-US" dirty="0" smtClean="0"/>
              <a:t>Level 3 of the CMM is reachable for an organization that already has ISO 9001 certification.</a:t>
            </a:r>
            <a:endParaRPr lang="en-US" dirty="0"/>
          </a:p>
        </p:txBody>
      </p:sp>
    </p:spTree>
    <p:extLst>
      <p:ext uri="{BB962C8B-B14F-4D97-AF65-F5344CB8AC3E}">
        <p14:creationId xmlns:p14="http://schemas.microsoft.com/office/powerpoint/2010/main" val="733215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1905000"/>
            <a:ext cx="8305800" cy="4705350"/>
          </a:xfrm>
          <a:prstGeom prst="rect">
            <a:avLst/>
          </a:prstGeom>
        </p:spPr>
      </p:pic>
      <p:pic>
        <p:nvPicPr>
          <p:cNvPr id="6" name="Picture 5"/>
          <p:cNvPicPr>
            <a:picLocks noChangeAspect="1"/>
          </p:cNvPicPr>
          <p:nvPr/>
        </p:nvPicPr>
        <p:blipFill>
          <a:blip r:embed="rId3"/>
          <a:stretch>
            <a:fillRect/>
          </a:stretch>
        </p:blipFill>
        <p:spPr>
          <a:xfrm>
            <a:off x="381000" y="1295400"/>
            <a:ext cx="8382000" cy="609600"/>
          </a:xfrm>
          <a:prstGeom prst="rect">
            <a:avLst/>
          </a:prstGeom>
        </p:spPr>
      </p:pic>
    </p:spTree>
    <p:extLst>
      <p:ext uri="{BB962C8B-B14F-4D97-AF65-F5344CB8AC3E}">
        <p14:creationId xmlns:p14="http://schemas.microsoft.com/office/powerpoint/2010/main" val="4063754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71600"/>
            <a:ext cx="8458200" cy="609600"/>
          </a:xfrm>
        </p:spPr>
        <p:txBody>
          <a:bodyPr/>
          <a:lstStyle/>
          <a:p>
            <a:r>
              <a:rPr lang="en-US" dirty="0" smtClean="0"/>
              <a:t>Evaluation Methods (ISO9001/CMMi)</a:t>
            </a:r>
            <a:endParaRPr lang="en-US" dirty="0"/>
          </a:p>
        </p:txBody>
      </p:sp>
      <p:sp>
        <p:nvSpPr>
          <p:cNvPr id="3" name="Content Placeholder 2"/>
          <p:cNvSpPr>
            <a:spLocks noGrp="1"/>
          </p:cNvSpPr>
          <p:nvPr>
            <p:ph idx="1"/>
          </p:nvPr>
        </p:nvSpPr>
        <p:spPr>
          <a:xfrm>
            <a:off x="228600" y="1981200"/>
            <a:ext cx="8686800" cy="4800600"/>
          </a:xfrm>
        </p:spPr>
        <p:txBody>
          <a:bodyPr/>
          <a:lstStyle/>
          <a:p>
            <a:pPr marL="0" indent="0">
              <a:buNone/>
            </a:pPr>
            <a:r>
              <a:rPr lang="en-US" dirty="0" smtClean="0"/>
              <a:t>1. Selection of individual for evaluation</a:t>
            </a:r>
          </a:p>
          <a:p>
            <a:pPr marL="0" indent="0">
              <a:buNone/>
            </a:pPr>
            <a:r>
              <a:rPr lang="en-US" dirty="0" smtClean="0"/>
              <a:t>2. Validate scope/process with the organization and create an - agreement</a:t>
            </a:r>
          </a:p>
          <a:p>
            <a:pPr marL="0" indent="0">
              <a:buNone/>
            </a:pPr>
            <a:r>
              <a:rPr lang="en-US" dirty="0" smtClean="0"/>
              <a:t>3. Analysis of documentation reviews</a:t>
            </a:r>
          </a:p>
          <a:p>
            <a:pPr marL="0" indent="0">
              <a:buNone/>
            </a:pPr>
            <a:r>
              <a:rPr lang="en-US" dirty="0" smtClean="0"/>
              <a:t>4. On-site visit conduct reviews and interviews (evaluate/audit)</a:t>
            </a:r>
          </a:p>
          <a:p>
            <a:pPr marL="0" indent="0">
              <a:buNone/>
            </a:pPr>
            <a:r>
              <a:rPr lang="en-US" dirty="0" smtClean="0"/>
              <a:t>5. Reporting (nonconformities/opportunities for improvement )</a:t>
            </a:r>
          </a:p>
          <a:p>
            <a:pPr marL="0" indent="0">
              <a:buNone/>
            </a:pPr>
            <a:endParaRPr lang="en-US" dirty="0" smtClean="0"/>
          </a:p>
          <a:p>
            <a:endParaRPr lang="en-US" dirty="0"/>
          </a:p>
        </p:txBody>
      </p:sp>
    </p:spTree>
    <p:extLst>
      <p:ext uri="{BB962C8B-B14F-4D97-AF65-F5344CB8AC3E}">
        <p14:creationId xmlns:p14="http://schemas.microsoft.com/office/powerpoint/2010/main" val="3267429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Types	</a:t>
            </a:r>
            <a:endParaRPr lang="en-US" dirty="0"/>
          </a:p>
        </p:txBody>
      </p:sp>
      <p:sp>
        <p:nvSpPr>
          <p:cNvPr id="3" name="Content Placeholder 2"/>
          <p:cNvSpPr>
            <a:spLocks noGrp="1"/>
          </p:cNvSpPr>
          <p:nvPr>
            <p:ph idx="1"/>
          </p:nvPr>
        </p:nvSpPr>
        <p:spPr>
          <a:xfrm>
            <a:off x="685800" y="2514600"/>
            <a:ext cx="7772400" cy="4038600"/>
          </a:xfrm>
        </p:spPr>
        <p:txBody>
          <a:bodyPr/>
          <a:lstStyle/>
          <a:p>
            <a:r>
              <a:rPr lang="en-US" b="1" dirty="0" smtClean="0"/>
              <a:t>Audit: </a:t>
            </a:r>
            <a:r>
              <a:rPr lang="en-US" dirty="0" smtClean="0"/>
              <a:t>The goal is to investigate a supplier’s or service subcontractor’s development process in on order to make business decision</a:t>
            </a:r>
          </a:p>
          <a:p>
            <a:r>
              <a:rPr lang="en-US" b="1" dirty="0" smtClean="0"/>
              <a:t>External Audit:</a:t>
            </a:r>
            <a:r>
              <a:rPr lang="en-US" dirty="0" smtClean="0"/>
              <a:t> </a:t>
            </a:r>
            <a:r>
              <a:rPr lang="en-US" b="1" dirty="0" smtClean="0"/>
              <a:t> </a:t>
            </a:r>
            <a:r>
              <a:rPr lang="en-US" dirty="0" smtClean="0"/>
              <a:t>Internal evaluation performed with the help of external auditors (ISO 9001 Certification or Re-Certification)</a:t>
            </a:r>
            <a:endParaRPr lang="en-US" b="1" dirty="0" smtClean="0"/>
          </a:p>
          <a:p>
            <a:endParaRPr lang="en-US" dirty="0"/>
          </a:p>
        </p:txBody>
      </p:sp>
    </p:spTree>
    <p:extLst>
      <p:ext uri="{BB962C8B-B14F-4D97-AF65-F5344CB8AC3E}">
        <p14:creationId xmlns:p14="http://schemas.microsoft.com/office/powerpoint/2010/main" val="38590916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609600"/>
          </a:xfrm>
        </p:spPr>
        <p:txBody>
          <a:bodyPr/>
          <a:lstStyle/>
          <a:p>
            <a:r>
              <a:rPr lang="en-US" dirty="0"/>
              <a:t>Evaluation Types	</a:t>
            </a:r>
          </a:p>
        </p:txBody>
      </p:sp>
      <p:sp>
        <p:nvSpPr>
          <p:cNvPr id="3" name="Content Placeholder 2"/>
          <p:cNvSpPr>
            <a:spLocks noGrp="1"/>
          </p:cNvSpPr>
          <p:nvPr>
            <p:ph idx="1"/>
          </p:nvPr>
        </p:nvSpPr>
        <p:spPr>
          <a:xfrm>
            <a:off x="457200" y="2133600"/>
            <a:ext cx="8153400" cy="4572000"/>
          </a:xfrm>
        </p:spPr>
        <p:txBody>
          <a:bodyPr/>
          <a:lstStyle/>
          <a:p>
            <a:r>
              <a:rPr lang="en-US" b="1" dirty="0" smtClean="0"/>
              <a:t>Joint Audit: </a:t>
            </a:r>
            <a:r>
              <a:rPr lang="en-US" dirty="0" smtClean="0"/>
              <a:t>The goal of which is to evaluate the development process with a team of people from both organization (interfaces with subcontractors)</a:t>
            </a:r>
          </a:p>
          <a:p>
            <a:r>
              <a:rPr lang="en-US" b="1" dirty="0" smtClean="0"/>
              <a:t>Self-Audit (Internal): </a:t>
            </a:r>
            <a:r>
              <a:rPr lang="en-US" dirty="0" smtClean="0"/>
              <a:t>The goal of which is for an organizations to evaluate its own development processes. (Continuous improvement process)</a:t>
            </a:r>
            <a:endParaRPr lang="en-US" b="1" dirty="0"/>
          </a:p>
        </p:txBody>
      </p:sp>
    </p:spTree>
    <p:extLst>
      <p:ext uri="{BB962C8B-B14F-4D97-AF65-F5344CB8AC3E}">
        <p14:creationId xmlns:p14="http://schemas.microsoft.com/office/powerpoint/2010/main" val="30771508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533400"/>
          </a:xfrm>
        </p:spPr>
        <p:txBody>
          <a:bodyPr/>
          <a:lstStyle/>
          <a:p>
            <a:r>
              <a:rPr lang="en-US" dirty="0" smtClean="0"/>
              <a:t>Maturity Model </a:t>
            </a:r>
            <a:endParaRPr lang="en-US" dirty="0"/>
          </a:p>
        </p:txBody>
      </p:sp>
      <p:sp>
        <p:nvSpPr>
          <p:cNvPr id="3" name="Content Placeholder 2"/>
          <p:cNvSpPr>
            <a:spLocks noGrp="1"/>
          </p:cNvSpPr>
          <p:nvPr>
            <p:ph idx="1"/>
          </p:nvPr>
        </p:nvSpPr>
        <p:spPr>
          <a:xfrm>
            <a:off x="685800" y="2057400"/>
            <a:ext cx="7772400" cy="4419600"/>
          </a:xfrm>
        </p:spPr>
        <p:txBody>
          <a:bodyPr/>
          <a:lstStyle/>
          <a:p>
            <a:r>
              <a:rPr lang="en-US" dirty="0" smtClean="0"/>
              <a:t>Maturity model is designed through:</a:t>
            </a:r>
          </a:p>
          <a:p>
            <a:r>
              <a:rPr lang="en-US" dirty="0" smtClean="0"/>
              <a:t>A consensus of experts</a:t>
            </a:r>
          </a:p>
          <a:p>
            <a:r>
              <a:rPr lang="en-US" dirty="0" smtClean="0"/>
              <a:t>Studying the architecture of current models </a:t>
            </a:r>
          </a:p>
          <a:p>
            <a:r>
              <a:rPr lang="en-US" dirty="0" smtClean="0"/>
              <a:t>Multiple mappings of standards and other approved source documents</a:t>
            </a:r>
          </a:p>
          <a:p>
            <a:r>
              <a:rPr lang="en-US" dirty="0" smtClean="0"/>
              <a:t>The addition of specialized practices peculiar to a specific domain</a:t>
            </a:r>
          </a:p>
          <a:p>
            <a:endParaRPr lang="en-US" dirty="0"/>
          </a:p>
        </p:txBody>
      </p:sp>
    </p:spTree>
    <p:extLst>
      <p:ext uri="{BB962C8B-B14F-4D97-AF65-F5344CB8AC3E}">
        <p14:creationId xmlns:p14="http://schemas.microsoft.com/office/powerpoint/2010/main" val="2876432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762000"/>
          </a:xfrm>
        </p:spPr>
        <p:txBody>
          <a:bodyPr/>
          <a:lstStyle/>
          <a:p>
            <a:r>
              <a:rPr lang="en-US" b="1" dirty="0"/>
              <a:t>1.3 Maintenance Viewpoints</a:t>
            </a:r>
            <a:endParaRPr lang="en-US" dirty="0"/>
          </a:p>
        </p:txBody>
      </p:sp>
      <p:sp>
        <p:nvSpPr>
          <p:cNvPr id="3" name="Content Placeholder 2"/>
          <p:cNvSpPr>
            <a:spLocks noGrp="1"/>
          </p:cNvSpPr>
          <p:nvPr>
            <p:ph idx="1"/>
          </p:nvPr>
        </p:nvSpPr>
        <p:spPr>
          <a:xfrm>
            <a:off x="685800" y="2286000"/>
            <a:ext cx="7772400" cy="4419600"/>
          </a:xfrm>
        </p:spPr>
        <p:txBody>
          <a:bodyPr/>
          <a:lstStyle/>
          <a:p>
            <a:pPr marL="0" indent="0">
              <a:buNone/>
            </a:pPr>
            <a:r>
              <a:rPr lang="en-US" dirty="0" smtClean="0"/>
              <a:t>5. What </a:t>
            </a:r>
            <a:r>
              <a:rPr lang="en-US" dirty="0"/>
              <a:t>activities are typically performed during </a:t>
            </a:r>
            <a:r>
              <a:rPr lang="en-US" dirty="0" smtClean="0"/>
              <a:t>maintenance?</a:t>
            </a:r>
          </a:p>
          <a:p>
            <a:pPr marL="336550" lvl="1" indent="0">
              <a:buNone/>
            </a:pPr>
            <a:r>
              <a:rPr lang="en-US" dirty="0" smtClean="0"/>
              <a:t>As much as 60 percent of the work involves testing; requirements analysis, reengineering, and other tasks consume the remainder</a:t>
            </a:r>
          </a:p>
          <a:p>
            <a:pPr marL="0" indent="0">
              <a:buNone/>
            </a:pPr>
            <a:r>
              <a:rPr lang="en-US" dirty="0" smtClean="0"/>
              <a:t>6. What are the primary drivers?</a:t>
            </a:r>
          </a:p>
          <a:p>
            <a:pPr marL="457200" lvl="1" indent="0">
              <a:buNone/>
            </a:pPr>
            <a:r>
              <a:rPr lang="en-US" dirty="0" smtClean="0"/>
              <a:t>Backlog of new requirements and bug fixes</a:t>
            </a:r>
            <a:endParaRPr lang="en-US" dirty="0"/>
          </a:p>
        </p:txBody>
      </p:sp>
    </p:spTree>
    <p:extLst>
      <p:ext uri="{BB962C8B-B14F-4D97-AF65-F5344CB8AC3E}">
        <p14:creationId xmlns:p14="http://schemas.microsoft.com/office/powerpoint/2010/main" val="42462467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Maturity Model </a:t>
            </a:r>
          </a:p>
        </p:txBody>
      </p:sp>
      <p:sp>
        <p:nvSpPr>
          <p:cNvPr id="3" name="Content Placeholder 2"/>
          <p:cNvSpPr>
            <a:spLocks noGrp="1"/>
          </p:cNvSpPr>
          <p:nvPr>
            <p:ph idx="1"/>
          </p:nvPr>
        </p:nvSpPr>
        <p:spPr/>
        <p:txBody>
          <a:bodyPr/>
          <a:lstStyle/>
          <a:p>
            <a:r>
              <a:rPr lang="en-US" dirty="0" smtClean="0"/>
              <a:t>A rationale for the classification of each practice into a specific maturity level</a:t>
            </a:r>
          </a:p>
          <a:p>
            <a:r>
              <a:rPr lang="en-US" dirty="0" smtClean="0"/>
              <a:t>Experimentation for model adjustment and improvement</a:t>
            </a:r>
            <a:endParaRPr lang="en-US" dirty="0"/>
          </a:p>
        </p:txBody>
      </p:sp>
    </p:spTree>
    <p:extLst>
      <p:ext uri="{BB962C8B-B14F-4D97-AF65-F5344CB8AC3E}">
        <p14:creationId xmlns:p14="http://schemas.microsoft.com/office/powerpoint/2010/main" val="36021991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CMMi Architecture (SEI 2002)</a:t>
            </a:r>
            <a:endParaRPr lang="en-US" dirty="0"/>
          </a:p>
        </p:txBody>
      </p:sp>
      <p:pic>
        <p:nvPicPr>
          <p:cNvPr id="5" name="Content Placeholder 4"/>
          <p:cNvPicPr>
            <a:picLocks noGrp="1" noChangeAspect="1"/>
          </p:cNvPicPr>
          <p:nvPr>
            <p:ph idx="1"/>
          </p:nvPr>
        </p:nvPicPr>
        <p:blipFill>
          <a:blip r:embed="rId2"/>
          <a:stretch>
            <a:fillRect/>
          </a:stretch>
        </p:blipFill>
        <p:spPr>
          <a:xfrm>
            <a:off x="685800" y="2667000"/>
            <a:ext cx="7772400" cy="4114800"/>
          </a:xfrm>
          <a:prstGeom prst="rect">
            <a:avLst/>
          </a:prstGeom>
        </p:spPr>
      </p:pic>
    </p:spTree>
    <p:extLst>
      <p:ext uri="{BB962C8B-B14F-4D97-AF65-F5344CB8AC3E}">
        <p14:creationId xmlns:p14="http://schemas.microsoft.com/office/powerpoint/2010/main" val="37412996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447800"/>
            <a:ext cx="8534400" cy="5257800"/>
          </a:xfrm>
          <a:prstGeom prst="rect">
            <a:avLst/>
          </a:prstGeom>
        </p:spPr>
      </p:pic>
    </p:spTree>
    <p:extLst>
      <p:ext uri="{BB962C8B-B14F-4D97-AF65-F5344CB8AC3E}">
        <p14:creationId xmlns:p14="http://schemas.microsoft.com/office/powerpoint/2010/main" val="3566436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381000"/>
          </a:xfrm>
        </p:spPr>
        <p:txBody>
          <a:bodyPr/>
          <a:lstStyle/>
          <a:p>
            <a:r>
              <a:rPr lang="en-US" dirty="0" smtClean="0"/>
              <a:t>The Software Quagmire</a:t>
            </a:r>
            <a:endParaRPr lang="en-US" dirty="0"/>
          </a:p>
        </p:txBody>
      </p:sp>
      <p:pic>
        <p:nvPicPr>
          <p:cNvPr id="5" name="Content Placeholder 4"/>
          <p:cNvPicPr>
            <a:picLocks noGrp="1" noChangeAspect="1"/>
          </p:cNvPicPr>
          <p:nvPr>
            <p:ph idx="1"/>
          </p:nvPr>
        </p:nvPicPr>
        <p:blipFill>
          <a:blip r:embed="rId2"/>
          <a:stretch>
            <a:fillRect/>
          </a:stretch>
        </p:blipFill>
        <p:spPr>
          <a:xfrm>
            <a:off x="228600" y="1908492"/>
            <a:ext cx="8534399" cy="4797108"/>
          </a:xfrm>
          <a:prstGeom prst="rect">
            <a:avLst/>
          </a:prstGeom>
        </p:spPr>
      </p:pic>
    </p:spTree>
    <p:extLst>
      <p:ext uri="{BB962C8B-B14F-4D97-AF65-F5344CB8AC3E}">
        <p14:creationId xmlns:p14="http://schemas.microsoft.com/office/powerpoint/2010/main" val="2383901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19200"/>
            <a:ext cx="7543800" cy="762000"/>
          </a:xfrm>
        </p:spPr>
        <p:txBody>
          <a:bodyPr/>
          <a:lstStyle/>
          <a:p>
            <a:r>
              <a:rPr lang="en-US" dirty="0" smtClean="0"/>
              <a:t>Root Cause Analysis – 3 x 5 Why</a:t>
            </a:r>
            <a:endParaRPr lang="en-US" dirty="0"/>
          </a:p>
        </p:txBody>
      </p:sp>
      <p:pic>
        <p:nvPicPr>
          <p:cNvPr id="4" name="Content Placeholder 3"/>
          <p:cNvPicPr>
            <a:picLocks noGrp="1" noChangeAspect="1"/>
          </p:cNvPicPr>
          <p:nvPr>
            <p:ph idx="1"/>
          </p:nvPr>
        </p:nvPicPr>
        <p:blipFill>
          <a:blip r:embed="rId2"/>
          <a:stretch>
            <a:fillRect/>
          </a:stretch>
        </p:blipFill>
        <p:spPr>
          <a:xfrm>
            <a:off x="381000" y="1981200"/>
            <a:ext cx="8534400" cy="4790201"/>
          </a:xfrm>
          <a:prstGeom prst="rect">
            <a:avLst/>
          </a:prstGeom>
        </p:spPr>
      </p:pic>
    </p:spTree>
    <p:extLst>
      <p:ext uri="{BB962C8B-B14F-4D97-AF65-F5344CB8AC3E}">
        <p14:creationId xmlns:p14="http://schemas.microsoft.com/office/powerpoint/2010/main" val="38651591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219200"/>
            <a:ext cx="8229600" cy="5486400"/>
          </a:xfrm>
          <a:prstGeom prst="rect">
            <a:avLst/>
          </a:prstGeom>
        </p:spPr>
      </p:pic>
    </p:spTree>
    <p:extLst>
      <p:ext uri="{BB962C8B-B14F-4D97-AF65-F5344CB8AC3E}">
        <p14:creationId xmlns:p14="http://schemas.microsoft.com/office/powerpoint/2010/main" val="15097816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219200"/>
            <a:ext cx="8534400" cy="5514975"/>
          </a:xfrm>
          <a:prstGeom prst="rect">
            <a:avLst/>
          </a:prstGeom>
        </p:spPr>
      </p:pic>
    </p:spTree>
    <p:extLst>
      <p:ext uri="{BB962C8B-B14F-4D97-AF65-F5344CB8AC3E}">
        <p14:creationId xmlns:p14="http://schemas.microsoft.com/office/powerpoint/2010/main" val="36287801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295400"/>
            <a:ext cx="8305800" cy="5438775"/>
          </a:xfrm>
          <a:prstGeom prst="rect">
            <a:avLst/>
          </a:prstGeom>
        </p:spPr>
      </p:pic>
    </p:spTree>
    <p:extLst>
      <p:ext uri="{BB962C8B-B14F-4D97-AF65-F5344CB8AC3E}">
        <p14:creationId xmlns:p14="http://schemas.microsoft.com/office/powerpoint/2010/main" val="3173800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371600"/>
            <a:ext cx="8600209" cy="5334000"/>
          </a:xfrm>
          <a:prstGeom prst="rect">
            <a:avLst/>
          </a:prstGeom>
        </p:spPr>
      </p:pic>
    </p:spTree>
    <p:extLst>
      <p:ext uri="{BB962C8B-B14F-4D97-AF65-F5344CB8AC3E}">
        <p14:creationId xmlns:p14="http://schemas.microsoft.com/office/powerpoint/2010/main" val="37816583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9600" y="1228725"/>
            <a:ext cx="7820025" cy="5553075"/>
          </a:xfrm>
          <a:prstGeom prst="rect">
            <a:avLst/>
          </a:prstGeom>
        </p:spPr>
      </p:pic>
    </p:spTree>
    <p:extLst>
      <p:ext uri="{BB962C8B-B14F-4D97-AF65-F5344CB8AC3E}">
        <p14:creationId xmlns:p14="http://schemas.microsoft.com/office/powerpoint/2010/main" val="1989768555"/>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1">
      <a:majorFont>
        <a:latin typeface="Futura Md BT"/>
        <a:ea typeface=""/>
        <a:cs typeface=""/>
      </a:majorFont>
      <a:minorFont>
        <a:latin typeface="Century School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SAT_Template</Template>
  <TotalTime>23527</TotalTime>
  <Words>3532</Words>
  <Application>Microsoft Office PowerPoint</Application>
  <PresentationFormat>On-screen Show (4:3)</PresentationFormat>
  <Paragraphs>376</Paragraphs>
  <Slides>105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Futura Md BT</vt:lpstr>
      <vt:lpstr>Wingdings</vt:lpstr>
      <vt:lpstr>Arial</vt:lpstr>
      <vt:lpstr>Century Schoolbook</vt:lpstr>
      <vt:lpstr>Times New Roman</vt:lpstr>
      <vt:lpstr>Default Design</vt:lpstr>
      <vt:lpstr>ITMD 536 Software Testing &amp; Maintenance</vt:lpstr>
      <vt:lpstr>Objectives</vt:lpstr>
      <vt:lpstr>Software Maintenance</vt:lpstr>
      <vt:lpstr> Software Maintenance  </vt:lpstr>
      <vt:lpstr>1.1 Software Maintenance </vt:lpstr>
      <vt:lpstr>1.2 Goals and Scope</vt:lpstr>
      <vt:lpstr>1.3 Maintenance Viewpoints</vt:lpstr>
      <vt:lpstr>1.3 Maintenance Viewpoints</vt:lpstr>
      <vt:lpstr>1.3 Maintenance Viewpoints</vt:lpstr>
      <vt:lpstr>1.3 Maintenance Viewpoints</vt:lpstr>
      <vt:lpstr>1.3.1 Product-user needs Requirements </vt:lpstr>
      <vt:lpstr>Four views of Software Maintenance</vt:lpstr>
      <vt:lpstr>1.3.2 Process-Evolution and Change Management</vt:lpstr>
      <vt:lpstr>1.3.2 Process-Evolution and Change Management</vt:lpstr>
      <vt:lpstr>1.3.3 People – Workforce Needs</vt:lpstr>
      <vt:lpstr>1.3.4 Project deadlines &amp; Management</vt:lpstr>
      <vt:lpstr>Software Maintenance</vt:lpstr>
      <vt:lpstr>Software Maintenance</vt:lpstr>
      <vt:lpstr>Software Maintenance Issues</vt:lpstr>
      <vt:lpstr>Software Maintenance Issues</vt:lpstr>
      <vt:lpstr>Software Maintenance Issues</vt:lpstr>
      <vt:lpstr>Software Maintenance Issues</vt:lpstr>
      <vt:lpstr>PowerPoint Presentation</vt:lpstr>
      <vt:lpstr>PowerPoint Presentation</vt:lpstr>
      <vt:lpstr>PowerPoint Presentation</vt:lpstr>
      <vt:lpstr>Software Maintenance Standards</vt:lpstr>
      <vt:lpstr>PowerPoint Presentation</vt:lpstr>
      <vt:lpstr>PowerPoint Presentation</vt:lpstr>
      <vt:lpstr>PowerPoint Presentation</vt:lpstr>
      <vt:lpstr>Software Maintenance Process</vt:lpstr>
      <vt:lpstr>Software Maintenance Process</vt:lpstr>
      <vt:lpstr>Software Maintenance Process</vt:lpstr>
      <vt:lpstr>PowerPoint Presentation</vt:lpstr>
      <vt:lpstr>Service Measurements</vt:lpstr>
      <vt:lpstr>Internal Service-Level Agreement</vt:lpstr>
      <vt:lpstr>Internal Service-Level Agreement</vt:lpstr>
      <vt:lpstr>Internal Service-Level Agreement</vt:lpstr>
      <vt:lpstr>Maintenance Service Contracts-External Service Agreement</vt:lpstr>
      <vt:lpstr>Maintenance Service Contracts-External Service Agreement</vt:lpstr>
      <vt:lpstr>Maintenance Service Contracts-External Service Agreement</vt:lpstr>
      <vt:lpstr>Outsourcing Agreements</vt:lpstr>
      <vt:lpstr> Outsourcing Agreements </vt:lpstr>
      <vt:lpstr> Outsourcing Agreements </vt:lpstr>
      <vt:lpstr>2.1 What is Maintenance and Why is It Important?</vt:lpstr>
      <vt:lpstr>2.1 What is Maintenance and Why is It Important?</vt:lpstr>
      <vt:lpstr>2.1 What is Maintenance and Why is It Important?</vt:lpstr>
      <vt:lpstr>2.1 What is Maintenance and Why is It Important?</vt:lpstr>
      <vt:lpstr>2.1 What is Maintenance and Why is It Important?</vt:lpstr>
      <vt:lpstr>2.1 What is Maintenance and Why is It Important?</vt:lpstr>
      <vt:lpstr>2.1 What is Maintenance and Why is It Important?</vt:lpstr>
      <vt:lpstr>2.1 What is Maintenance and Why is It Important?</vt:lpstr>
      <vt:lpstr>2.1 What is Maintenance and Why is It Important?</vt:lpstr>
      <vt:lpstr>2.2 Who Does It (Maintenance), Why, Where, When, and How? </vt:lpstr>
      <vt:lpstr>2.2 Who Does It (Maintenance), Why, Where, When, and How? </vt:lpstr>
      <vt:lpstr>2.2 Who Does It (Maintenance), Why, Where, When, and How? </vt:lpstr>
      <vt:lpstr>2.2 Who Does It (Maintenance), Why, Where, When, and How? </vt:lpstr>
      <vt:lpstr>2.2 Who Does It (Maintenance), Why, Where, When, and How? </vt:lpstr>
      <vt:lpstr>2.2.1 As Part of Development</vt:lpstr>
      <vt:lpstr>2.2.2 During Transition</vt:lpstr>
      <vt:lpstr>2.2.2 During Transition</vt:lpstr>
      <vt:lpstr>2.2.3 After Turnover</vt:lpstr>
      <vt:lpstr>2.3 Operational Concept and Constraints</vt:lpstr>
      <vt:lpstr>2.3 Operational Concept and Constraints</vt:lpstr>
      <vt:lpstr>2.3 Operational Concept and Constraints</vt:lpstr>
      <vt:lpstr>2.4 Characteristics of World-Class Organizations</vt:lpstr>
      <vt:lpstr>2.4 Characteristics of World-Class Organizations</vt:lpstr>
      <vt:lpstr>2.4 Characteristics of World-Class Organizations</vt:lpstr>
      <vt:lpstr>2.4 Characteristics of World-Class Organizations</vt:lpstr>
      <vt:lpstr>2.5 Issues and Answers</vt:lpstr>
      <vt:lpstr>2.5 Issues and Answers</vt:lpstr>
      <vt:lpstr>2.5 Issues and Answers</vt:lpstr>
      <vt:lpstr>2.5 Issues and Answers</vt:lpstr>
      <vt:lpstr>2.5 Issues and Answers</vt:lpstr>
      <vt:lpstr>2.5 Issues and Answers</vt:lpstr>
      <vt:lpstr>2.5 Issues and Answers</vt:lpstr>
      <vt:lpstr>2.5 Issues and Answers</vt:lpstr>
      <vt:lpstr>2.5 Issues and Answers</vt:lpstr>
      <vt:lpstr>2.5 Issues and Answers</vt:lpstr>
      <vt:lpstr>2.5 Issues and Answers</vt:lpstr>
      <vt:lpstr>Overview of Basic Concepts (Process and Maturity)</vt:lpstr>
      <vt:lpstr>Overview of Basic Concepts (Process and Maturity)</vt:lpstr>
      <vt:lpstr>Capability Maturity Model</vt:lpstr>
      <vt:lpstr>PowerPoint Presentation</vt:lpstr>
      <vt:lpstr>Choosing Between ISO 9001 and CMMi</vt:lpstr>
      <vt:lpstr>PowerPoint Presentation</vt:lpstr>
      <vt:lpstr>Evaluation Methods (ISO9001/CMMi)</vt:lpstr>
      <vt:lpstr>Evaluation Types </vt:lpstr>
      <vt:lpstr>Evaluation Types </vt:lpstr>
      <vt:lpstr>Maturity Model </vt:lpstr>
      <vt:lpstr>Maturity Model </vt:lpstr>
      <vt:lpstr>CMMi Architecture (SEI 2002)</vt:lpstr>
      <vt:lpstr>PowerPoint Presentation</vt:lpstr>
      <vt:lpstr>The Software Quagmire</vt:lpstr>
      <vt:lpstr>Root Cause Analysis – 3 x 5 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Illinois Institute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ITMD 536 Software Testing &amp; Maintenance</dc:title>
  <dc:creator>USAF</dc:creator>
  <cp:lastModifiedBy>Desi Gal</cp:lastModifiedBy>
  <cp:revision>478</cp:revision>
  <dcterms:created xsi:type="dcterms:W3CDTF">2015-08-27T06:10:18Z</dcterms:created>
  <dcterms:modified xsi:type="dcterms:W3CDTF">2018-10-20T04:10:49Z</dcterms:modified>
</cp:coreProperties>
</file>